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8" r:id="rId3"/>
    <p:sldId id="281" r:id="rId4"/>
    <p:sldId id="280" r:id="rId5"/>
    <p:sldId id="279" r:id="rId6"/>
    <p:sldId id="272" r:id="rId7"/>
    <p:sldId id="258" r:id="rId8"/>
    <p:sldId id="282" r:id="rId9"/>
    <p:sldId id="283" r:id="rId10"/>
    <p:sldId id="263" r:id="rId11"/>
    <p:sldId id="277" r:id="rId12"/>
    <p:sldId id="276" r:id="rId13"/>
    <p:sldId id="259" r:id="rId14"/>
    <p:sldId id="273" r:id="rId15"/>
    <p:sldId id="274" r:id="rId16"/>
    <p:sldId id="278" r:id="rId1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19891"/>
    <a:srgbClr val="F8F5F2"/>
    <a:srgbClr val="88735E"/>
    <a:srgbClr val="5751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32D7D20-0ED9-4765-A42D-391AC5A018DE}" v="504" dt="2023-01-15T16:14:11.726"/>
    <p1510:client id="{61D79A38-B053-4E05-B693-7FB1CEB24502}" v="299" dt="2023-01-15T05:45:32.077"/>
    <p1510:client id="{8CE7A380-D773-4D0C-8AFC-665F37FB2423}" v="482" dt="2023-01-15T04:09:53.924"/>
    <p1510:client id="{CC3A2A75-E584-41BA-8957-17F07D14AA4D}" v="1717" dt="2023-01-15T05:19:24.820"/>
    <p1510:client id="{DB82CCB6-49D5-4789-AFB6-0DABF28201A0}" v="146" dt="2023-01-15T16:19:01.32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D27102A9-8310-4765-A935-A1911B00CA55}" styleName="밝은 스타일 1 - 강조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1FECB4D8-DB02-4DC6-A0A2-4F2EBAE1DC90}" styleName="보통 스타일 1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E8034E78-7F5D-4C2E-B375-FC64B27BC917}" styleName="어두운 스타일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06799F8-075E-4A3A-A7F6-7FBC6576F1A4}" styleName="테마 스타일 2 - 강조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114" y="216"/>
      </p:cViewPr>
      <p:guideLst>
        <p:guide orient="horz" pos="2160"/>
        <p:guide pos="381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549CA-7F16-4B8D-94D3-DC6A7133E1B2}" type="datetimeFigureOut">
              <a:rPr lang="ko-KR" altLang="en-US" smtClean="0"/>
              <a:t>2023-02-21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빅데이터분석​ </a:t>
            </a:r>
            <a:r>
              <a:rPr lang="en-US" altLang="ko-KR"/>
              <a:t>2</a:t>
            </a:r>
            <a:r>
              <a:rPr lang="ko-KR" altLang="en-US"/>
              <a:t>조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C065E-ACDA-4C4D-8769-5264C856C9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1700928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549CA-7F16-4B8D-94D3-DC6A7133E1B2}" type="datetimeFigureOut">
              <a:rPr lang="ko-KR" altLang="en-US" smtClean="0"/>
              <a:t>2023-02-21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빅데이터분석​ </a:t>
            </a:r>
            <a:r>
              <a:rPr lang="en-US" altLang="ko-KR"/>
              <a:t>2</a:t>
            </a:r>
            <a:r>
              <a:rPr lang="ko-KR" altLang="en-US"/>
              <a:t>조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C065E-ACDA-4C4D-8769-5264C856C9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7600494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549CA-7F16-4B8D-94D3-DC6A7133E1B2}" type="datetimeFigureOut">
              <a:rPr lang="ko-KR" altLang="en-US" smtClean="0"/>
              <a:t>2023-02-21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빅데이터분석​ </a:t>
            </a:r>
            <a:r>
              <a:rPr lang="en-US" altLang="ko-KR"/>
              <a:t>2</a:t>
            </a:r>
            <a:r>
              <a:rPr lang="ko-KR" altLang="en-US"/>
              <a:t>조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C065E-ACDA-4C4D-8769-5264C856C9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5017731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549CA-7F16-4B8D-94D3-DC6A7133E1B2}" type="datetimeFigureOut">
              <a:rPr lang="ko-KR" altLang="en-US" smtClean="0"/>
              <a:t>2023-02-21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빅데이터분석​ </a:t>
            </a:r>
            <a:r>
              <a:rPr lang="en-US" altLang="ko-KR"/>
              <a:t>2</a:t>
            </a:r>
            <a:r>
              <a:rPr lang="ko-KR" altLang="en-US"/>
              <a:t>조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C065E-ACDA-4C4D-8769-5264C856C9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8241967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549CA-7F16-4B8D-94D3-DC6A7133E1B2}" type="datetimeFigureOut">
              <a:rPr lang="ko-KR" altLang="en-US" smtClean="0"/>
              <a:t>2023-02-21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빅데이터분석​ </a:t>
            </a:r>
            <a:r>
              <a:rPr lang="en-US" altLang="ko-KR"/>
              <a:t>2</a:t>
            </a:r>
            <a:r>
              <a:rPr lang="ko-KR" altLang="en-US"/>
              <a:t>조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C065E-ACDA-4C4D-8769-5264C856C9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2812346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549CA-7F16-4B8D-94D3-DC6A7133E1B2}" type="datetimeFigureOut">
              <a:rPr lang="ko-KR" altLang="en-US" smtClean="0"/>
              <a:t>2023-02-21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빅데이터분석​ </a:t>
            </a:r>
            <a:r>
              <a:rPr lang="en-US" altLang="ko-KR"/>
              <a:t>2</a:t>
            </a:r>
            <a:r>
              <a:rPr lang="ko-KR" altLang="en-US"/>
              <a:t>조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C065E-ACDA-4C4D-8769-5264C856C9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2415603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549CA-7F16-4B8D-94D3-DC6A7133E1B2}" type="datetimeFigureOut">
              <a:rPr lang="ko-KR" altLang="en-US" smtClean="0"/>
              <a:t>2023-02-21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빅데이터분석​ </a:t>
            </a:r>
            <a:r>
              <a:rPr lang="en-US" altLang="ko-KR"/>
              <a:t>2</a:t>
            </a:r>
            <a:r>
              <a:rPr lang="ko-KR" altLang="en-US"/>
              <a:t>조</a:t>
            </a: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C065E-ACDA-4C4D-8769-5264C856C9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1543780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549CA-7F16-4B8D-94D3-DC6A7133E1B2}" type="datetimeFigureOut">
              <a:rPr lang="ko-KR" altLang="en-US" smtClean="0"/>
              <a:t>2023-02-21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빅데이터분석​ </a:t>
            </a:r>
            <a:r>
              <a:rPr lang="en-US" altLang="ko-KR"/>
              <a:t>2</a:t>
            </a:r>
            <a:r>
              <a:rPr lang="ko-KR" altLang="en-US"/>
              <a:t>조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C065E-ACDA-4C4D-8769-5264C856C9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8699662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549CA-7F16-4B8D-94D3-DC6A7133E1B2}" type="datetimeFigureOut">
              <a:rPr lang="ko-KR" altLang="en-US" smtClean="0"/>
              <a:t>2023-02-21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빅데이터분석​ </a:t>
            </a:r>
            <a:r>
              <a:rPr lang="en-US" altLang="ko-KR"/>
              <a:t>2</a:t>
            </a:r>
            <a:r>
              <a:rPr lang="ko-KR" altLang="en-US"/>
              <a:t>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C065E-ACDA-4C4D-8769-5264C856C9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1822395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549CA-7F16-4B8D-94D3-DC6A7133E1B2}" type="datetimeFigureOut">
              <a:rPr lang="ko-KR" altLang="en-US" smtClean="0"/>
              <a:t>2023-02-21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빅데이터분석​ </a:t>
            </a:r>
            <a:r>
              <a:rPr lang="en-US" altLang="ko-KR"/>
              <a:t>2</a:t>
            </a:r>
            <a:r>
              <a:rPr lang="ko-KR" altLang="en-US"/>
              <a:t>조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C065E-ACDA-4C4D-8769-5264C856C9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408557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549CA-7F16-4B8D-94D3-DC6A7133E1B2}" type="datetimeFigureOut">
              <a:rPr lang="ko-KR" altLang="en-US" smtClean="0"/>
              <a:t>2023-02-21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빅데이터분석​ </a:t>
            </a:r>
            <a:r>
              <a:rPr lang="en-US" altLang="ko-KR"/>
              <a:t>2</a:t>
            </a:r>
            <a:r>
              <a:rPr lang="ko-KR" altLang="en-US"/>
              <a:t>조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C065E-ACDA-4C4D-8769-5264C856C9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9322935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5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5549CA-7F16-4B8D-94D3-DC6A7133E1B2}" type="datetimeFigureOut">
              <a:rPr lang="ko-KR" altLang="en-US" smtClean="0"/>
              <a:t>2023-02-21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ko-KR" altLang="en-US"/>
              <a:t>빅데이터분석​ </a:t>
            </a:r>
            <a:r>
              <a:rPr lang="en-US" altLang="ko-KR"/>
              <a:t>2</a:t>
            </a:r>
            <a:r>
              <a:rPr lang="ko-KR" altLang="en-US"/>
              <a:t>조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9C065E-ACDA-4C4D-8769-5264C856C9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73136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732282" y="1465377"/>
            <a:ext cx="7759924" cy="1814548"/>
          </a:xfrm>
        </p:spPr>
        <p:txBody>
          <a:bodyPr>
            <a:normAutofit fontScale="90000"/>
          </a:bodyPr>
          <a:lstStyle/>
          <a:p>
            <a:pPr algn="r"/>
            <a:r>
              <a:rPr lang="ko-KR" altLang="en-US" b="1" dirty="0">
                <a:solidFill>
                  <a:srgbClr val="57513F"/>
                </a:solidFill>
                <a:latin typeface="Noto Sans KR Medium" panose="020B0600000000000000" pitchFamily="34" charset="-127"/>
                <a:ea typeface="Noto Sans KR Medium"/>
              </a:rPr>
              <a:t>렌터카 정보</a:t>
            </a:r>
            <a:r>
              <a:rPr lang="en-US" altLang="ko-KR" b="1" dirty="0">
                <a:solidFill>
                  <a:srgbClr val="57513F"/>
                </a:solidFill>
                <a:latin typeface="Noto Sans KR Medium" panose="020B0600000000000000" pitchFamily="34" charset="-127"/>
                <a:ea typeface="Noto Sans KR Medium"/>
              </a:rPr>
              <a:t> &amp;</a:t>
            </a:r>
            <a:r>
              <a:rPr lang="en-US" altLang="ko-KR" b="1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/>
            </a:r>
            <a:br>
              <a:rPr lang="en-US" altLang="ko-KR" b="1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</a:br>
            <a:r>
              <a:rPr lang="ko-KR" altLang="en-US" b="1" dirty="0">
                <a:solidFill>
                  <a:srgbClr val="57513F"/>
                </a:solidFill>
                <a:latin typeface="Noto Sans KR Medium" panose="020B0600000000000000" pitchFamily="34" charset="-127"/>
                <a:ea typeface="Noto Sans KR Medium"/>
              </a:rPr>
              <a:t>제주 여행 데이터 분석</a:t>
            </a:r>
            <a:endParaRPr lang="ko-KR" altLang="en-US" b="1" dirty="0">
              <a:solidFill>
                <a:srgbClr val="57513F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6920206" y="3707906"/>
            <a:ext cx="4572000" cy="26239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altLang="ko-KR" sz="1800" b="1">
                <a:solidFill>
                  <a:srgbClr val="57513F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2</a:t>
            </a:r>
            <a:r>
              <a:rPr lang="ko-KR" altLang="en-US" sz="1800" b="1">
                <a:solidFill>
                  <a:srgbClr val="57513F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조 </a:t>
            </a:r>
            <a:endParaRPr lang="en-US" altLang="ko-KR" sz="1800" b="1">
              <a:solidFill>
                <a:srgbClr val="57513F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r">
              <a:lnSpc>
                <a:spcPct val="80000"/>
              </a:lnSpc>
            </a:pPr>
            <a:r>
              <a:rPr lang="ko-KR" altLang="en-US" sz="2300">
                <a:solidFill>
                  <a:srgbClr val="57513F"/>
                </a:solidFill>
                <a:latin typeface="Noto Sans KR" panose="020B0500000000000000" pitchFamily="34" charset="-127"/>
                <a:ea typeface="Noto Sans KR"/>
              </a:rPr>
              <a:t>문성준</a:t>
            </a:r>
            <a:endParaRPr lang="en-US" altLang="ko-KR" sz="2300">
              <a:solidFill>
                <a:srgbClr val="57513F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r">
              <a:lnSpc>
                <a:spcPct val="80000"/>
              </a:lnSpc>
            </a:pPr>
            <a:r>
              <a:rPr lang="ko-KR" altLang="en-US" sz="2300" err="1">
                <a:solidFill>
                  <a:srgbClr val="57513F"/>
                </a:solidFill>
                <a:latin typeface="Noto Sans KR" panose="020B0500000000000000" pitchFamily="34" charset="-127"/>
                <a:ea typeface="Noto Sans KR"/>
              </a:rPr>
              <a:t>양석훈</a:t>
            </a:r>
            <a:endParaRPr lang="en-US" altLang="ko-KR" sz="2300" err="1">
              <a:solidFill>
                <a:srgbClr val="57513F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r">
              <a:lnSpc>
                <a:spcPct val="80000"/>
              </a:lnSpc>
            </a:pPr>
            <a:r>
              <a:rPr lang="ko-KR" altLang="en-US" sz="2300">
                <a:solidFill>
                  <a:srgbClr val="57513F"/>
                </a:solidFill>
                <a:latin typeface="Noto Sans KR" panose="020B0500000000000000" pitchFamily="34" charset="-127"/>
                <a:ea typeface="Noto Sans KR"/>
              </a:rPr>
              <a:t>김지혜</a:t>
            </a:r>
            <a:endParaRPr lang="en-US" altLang="ko-KR" sz="2300">
              <a:solidFill>
                <a:srgbClr val="57513F"/>
              </a:solidFill>
              <a:latin typeface="Noto Sans KR" panose="020B0500000000000000" pitchFamily="34" charset="-127"/>
              <a:ea typeface="Noto Sans KR"/>
            </a:endParaRPr>
          </a:p>
          <a:p>
            <a:pPr algn="r">
              <a:lnSpc>
                <a:spcPct val="80000"/>
              </a:lnSpc>
            </a:pPr>
            <a:r>
              <a:rPr lang="en-US" altLang="ko-KR" sz="2300" err="1">
                <a:solidFill>
                  <a:srgbClr val="57513F"/>
                </a:solidFill>
                <a:latin typeface="Noto Sans KR" panose="020B0500000000000000" pitchFamily="34" charset="-127"/>
                <a:ea typeface="Noto Sans KR"/>
              </a:rPr>
              <a:t>송지예</a:t>
            </a:r>
          </a:p>
          <a:p>
            <a:pPr algn="r">
              <a:lnSpc>
                <a:spcPct val="80000"/>
              </a:lnSpc>
            </a:pPr>
            <a:r>
              <a:rPr lang="ko-KR" altLang="en-US" sz="2300" err="1">
                <a:solidFill>
                  <a:srgbClr val="57513F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한권제</a:t>
            </a:r>
            <a:endParaRPr lang="ko-KR" altLang="en-US" sz="2300">
              <a:solidFill>
                <a:srgbClr val="57513F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037962" y="1282114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chemeClr val="bg2">
                    <a:lumMod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빅데이터분석</a:t>
            </a:r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47" t="-216" r="1047" b="13280"/>
          <a:stretch/>
        </p:blipFill>
        <p:spPr>
          <a:xfrm>
            <a:off x="597159" y="2377081"/>
            <a:ext cx="5346383" cy="3760062"/>
          </a:xfrm>
          <a:prstGeom prst="rect">
            <a:avLst/>
          </a:prstGeom>
          <a:effectLst>
            <a:reflection blurRad="6350" stA="30000" endPos="3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6389680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46667" y="297652"/>
            <a:ext cx="4650632" cy="707886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4000" b="1">
                <a:solidFill>
                  <a:srgbClr val="57513F"/>
                </a:solidFill>
                <a:latin typeface="Noto Sans KR Medium" panose="020B0600000000000000" pitchFamily="34" charset="-127"/>
                <a:ea typeface="Noto Sans KR Medium"/>
              </a:rPr>
              <a:t>렌터카 목록 페이지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015489-F9A3-AE8A-0338-FAAC40A24F9F}"/>
              </a:ext>
            </a:extLst>
          </p:cNvPr>
          <p:cNvSpPr txBox="1"/>
          <p:nvPr/>
        </p:nvSpPr>
        <p:spPr>
          <a:xfrm>
            <a:off x="11749851" y="6519331"/>
            <a:ext cx="442149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200" b="1" dirty="0">
                <a:solidFill>
                  <a:srgbClr val="A19891"/>
                </a:solidFill>
                <a:ea typeface="Noto Sans KR Medium"/>
              </a:rPr>
              <a:t> 9</a:t>
            </a:r>
            <a:endParaRPr lang="ko-KR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975"/>
          <a:stretch/>
        </p:blipFill>
        <p:spPr>
          <a:xfrm>
            <a:off x="746667" y="1005538"/>
            <a:ext cx="9716843" cy="5519552"/>
          </a:xfrm>
          <a:prstGeom prst="rect">
            <a:avLst/>
          </a:prstGeom>
          <a:effectLst>
            <a:outerShdw blurRad="50800" dist="12700" dir="2700000" algn="tl" rotWithShape="0">
              <a:prstClr val="black">
                <a:alpha val="10000"/>
              </a:prstClr>
            </a:outerShdw>
          </a:effectLst>
        </p:spPr>
      </p:pic>
      <p:sp>
        <p:nvSpPr>
          <p:cNvPr id="4" name="직사각형 3"/>
          <p:cNvSpPr/>
          <p:nvPr/>
        </p:nvSpPr>
        <p:spPr>
          <a:xfrm>
            <a:off x="9821003" y="1090246"/>
            <a:ext cx="641837" cy="24618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회원탈퇴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6128238" y="1090247"/>
            <a:ext cx="800098" cy="26376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음식점 목록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9152789" y="1090246"/>
            <a:ext cx="668216" cy="24618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정보수정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8534662" y="1093180"/>
            <a:ext cx="612264" cy="24618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로그인</a:t>
            </a:r>
            <a:endParaRPr lang="en-US" altLang="ko-KR" sz="900" dirty="0" smtClean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397299" y="1093181"/>
            <a:ext cx="725078" cy="26376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숙소 목록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4591338" y="1090247"/>
            <a:ext cx="800098" cy="26376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관광지 목록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6690946" y="3868615"/>
            <a:ext cx="35169" cy="96716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H="1">
            <a:off x="6567854" y="3974123"/>
            <a:ext cx="158261" cy="10550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 flipH="1" flipV="1">
            <a:off x="6251331" y="4053254"/>
            <a:ext cx="316523" cy="2637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/>
          <p:cNvSpPr/>
          <p:nvPr/>
        </p:nvSpPr>
        <p:spPr>
          <a:xfrm>
            <a:off x="6374424" y="4158762"/>
            <a:ext cx="677008" cy="19343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경로 표시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0818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46667" y="297652"/>
            <a:ext cx="4650632" cy="707886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4000" b="1" dirty="0">
                <a:solidFill>
                  <a:srgbClr val="57513F"/>
                </a:solidFill>
                <a:latin typeface="Noto Sans KR Medium" panose="020B0600000000000000" pitchFamily="34" charset="-127"/>
                <a:ea typeface="Noto Sans KR Medium"/>
              </a:rPr>
              <a:t>렌터카 상세 페이지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079A0F-E02B-D541-D7AA-DCDC4A485DCF}"/>
              </a:ext>
            </a:extLst>
          </p:cNvPr>
          <p:cNvSpPr txBox="1"/>
          <p:nvPr/>
        </p:nvSpPr>
        <p:spPr>
          <a:xfrm>
            <a:off x="11749851" y="6519331"/>
            <a:ext cx="442149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1200" b="1" dirty="0">
                <a:solidFill>
                  <a:srgbClr val="A19891"/>
                </a:solidFill>
                <a:ea typeface="Noto Sans KR Medium"/>
              </a:rPr>
              <a:t>10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667" y="1047686"/>
            <a:ext cx="9727369" cy="5471645"/>
          </a:xfrm>
          <a:prstGeom prst="rect">
            <a:avLst/>
          </a:prstGeom>
          <a:effectLst>
            <a:outerShdw blurRad="50800" dist="12700" dir="2700000" algn="tl" rotWithShape="0">
              <a:prstClr val="black">
                <a:alpha val="10000"/>
              </a:prstClr>
            </a:outerShdw>
          </a:effectLst>
        </p:spPr>
      </p:pic>
      <p:sp>
        <p:nvSpPr>
          <p:cNvPr id="5" name="직사각형 4"/>
          <p:cNvSpPr/>
          <p:nvPr/>
        </p:nvSpPr>
        <p:spPr>
          <a:xfrm>
            <a:off x="5064369" y="4018085"/>
            <a:ext cx="633046" cy="13188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긍정 후기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697415" y="4018085"/>
            <a:ext cx="633046" cy="13188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부정 후기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5104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46667" y="297652"/>
            <a:ext cx="43300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>
                <a:solidFill>
                  <a:srgbClr val="57513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실시간 정보 페이지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5622F2-0260-D50F-C9FC-0B8B31ED549A}"/>
              </a:ext>
            </a:extLst>
          </p:cNvPr>
          <p:cNvSpPr txBox="1"/>
          <p:nvPr/>
        </p:nvSpPr>
        <p:spPr>
          <a:xfrm>
            <a:off x="11749851" y="6519331"/>
            <a:ext cx="442149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1200" b="1" dirty="0">
                <a:solidFill>
                  <a:srgbClr val="A19891"/>
                </a:solidFill>
                <a:ea typeface="Noto Sans KR Medium"/>
              </a:rPr>
              <a:t>12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08"/>
          <a:stretch/>
        </p:blipFill>
        <p:spPr>
          <a:xfrm>
            <a:off x="746667" y="1005538"/>
            <a:ext cx="9751091" cy="5546409"/>
          </a:xfrm>
          <a:prstGeom prst="rect">
            <a:avLst/>
          </a:prstGeom>
          <a:effectLst>
            <a:outerShdw blurRad="50800" dist="12700" dir="2700000" algn="tl" rotWithShape="0">
              <a:prstClr val="black">
                <a:alpha val="10000"/>
              </a:prstClr>
            </a:outerShdw>
          </a:effectLst>
        </p:spPr>
      </p:pic>
      <p:sp>
        <p:nvSpPr>
          <p:cNvPr id="4" name="직사각형 3"/>
          <p:cNvSpPr/>
          <p:nvPr/>
        </p:nvSpPr>
        <p:spPr>
          <a:xfrm>
            <a:off x="2373923" y="1881554"/>
            <a:ext cx="1389185" cy="11869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 smtClean="0">
                <a:solidFill>
                  <a:schemeClr val="tx1"/>
                </a:solidFill>
              </a:rPr>
              <a:t>대분류에</a:t>
            </a:r>
            <a:r>
              <a:rPr lang="ko-KR" altLang="en-US" sz="1200" dirty="0" smtClean="0">
                <a:solidFill>
                  <a:schemeClr val="tx1"/>
                </a:solidFill>
              </a:rPr>
              <a:t> 따른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 레이어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2741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46667" y="297652"/>
            <a:ext cx="543129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>
                <a:solidFill>
                  <a:srgbClr val="57513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제주 데이터 분석 페이지</a:t>
            </a:r>
          </a:p>
        </p:txBody>
      </p:sp>
      <p:pic>
        <p:nvPicPr>
          <p:cNvPr id="2" name="그림 4">
            <a:extLst>
              <a:ext uri="{FF2B5EF4-FFF2-40B4-BE49-F238E27FC236}">
                <a16:creationId xmlns:a16="http://schemas.microsoft.com/office/drawing/2014/main" id="{1086B616-A1E3-27F0-D16B-AEACA98302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3362" y="2244049"/>
            <a:ext cx="7061199" cy="347056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6D019CD-5931-1955-C726-0ED11F9EAF5A}"/>
              </a:ext>
            </a:extLst>
          </p:cNvPr>
          <p:cNvSpPr txBox="1"/>
          <p:nvPr/>
        </p:nvSpPr>
        <p:spPr>
          <a:xfrm>
            <a:off x="11749851" y="6519331"/>
            <a:ext cx="442149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1200" b="1" dirty="0">
                <a:solidFill>
                  <a:srgbClr val="A19891"/>
                </a:solidFill>
                <a:ea typeface="Noto Sans KR Medium"/>
              </a:rPr>
              <a:t>13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27"/>
          <a:stretch/>
        </p:blipFill>
        <p:spPr>
          <a:xfrm>
            <a:off x="746667" y="1005538"/>
            <a:ext cx="9716179" cy="5544482"/>
          </a:xfrm>
          <a:prstGeom prst="rect">
            <a:avLst/>
          </a:prstGeom>
          <a:effectLst>
            <a:outerShdw blurRad="50800" dist="12700" dir="2700000" algn="tl" rotWithShape="0">
              <a:prstClr val="black">
                <a:alpha val="1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21787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FEF372C9-00B5-B7C1-D76F-2FDF96712070}"/>
              </a:ext>
            </a:extLst>
          </p:cNvPr>
          <p:cNvSpPr txBox="1">
            <a:spLocks/>
          </p:cNvSpPr>
          <p:nvPr/>
        </p:nvSpPr>
        <p:spPr>
          <a:xfrm>
            <a:off x="3732282" y="1465377"/>
            <a:ext cx="7759924" cy="1814548"/>
          </a:xfrm>
          <a:prstGeom prst="rect">
            <a:avLst/>
          </a:prstGeom>
        </p:spPr>
        <p:txBody>
          <a:bodyPr lIns="91440" tIns="45720" rIns="91440" bIns="45720" anchor="t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endParaRPr lang="ko-KR" altLang="en-US" sz="5400" b="1" dirty="0">
              <a:solidFill>
                <a:srgbClr val="57513F"/>
              </a:solidFill>
              <a:latin typeface="Noto Sans KR Medium" panose="020B0600000000000000" pitchFamily="34" charset="-127"/>
              <a:ea typeface="Noto Sans KR Medium"/>
            </a:endParaRPr>
          </a:p>
          <a:p>
            <a:pPr algn="r"/>
            <a:r>
              <a:rPr lang="ko-KR" altLang="en-US" sz="5400" b="1" dirty="0">
                <a:solidFill>
                  <a:srgbClr val="57513F"/>
                </a:solidFill>
                <a:latin typeface="Noto Sans KR Medium" panose="020B0600000000000000" pitchFamily="34" charset="-127"/>
                <a:ea typeface="Noto Sans KR Medium"/>
              </a:rPr>
              <a:t>프로젝트 시연</a:t>
            </a:r>
            <a:endParaRPr lang="ko-KR" altLang="en-US" sz="5400" b="1">
              <a:solidFill>
                <a:srgbClr val="57513F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7B4ABC2-5EC6-1342-F864-71E115DF7F66}"/>
              </a:ext>
            </a:extLst>
          </p:cNvPr>
          <p:cNvSpPr txBox="1"/>
          <p:nvPr/>
        </p:nvSpPr>
        <p:spPr>
          <a:xfrm>
            <a:off x="11749851" y="6519331"/>
            <a:ext cx="442149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1200" b="1" dirty="0">
                <a:solidFill>
                  <a:srgbClr val="A19891"/>
                </a:solidFill>
                <a:ea typeface="Noto Sans KR Medium"/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3406887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2AC600E-649A-A928-A6A3-1E95756EFED1}"/>
              </a:ext>
            </a:extLst>
          </p:cNvPr>
          <p:cNvSpPr txBox="1"/>
          <p:nvPr/>
        </p:nvSpPr>
        <p:spPr>
          <a:xfrm>
            <a:off x="8295782" y="3134653"/>
            <a:ext cx="3192770" cy="45429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dirty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/>
              </a:rPr>
              <a:t>궁금하신 점을 질문해 주세요.</a:t>
            </a: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D1DE72E8-BA01-5741-BE76-35B8CE1A47E9}"/>
              </a:ext>
            </a:extLst>
          </p:cNvPr>
          <p:cNvSpPr txBox="1">
            <a:spLocks/>
          </p:cNvSpPr>
          <p:nvPr/>
        </p:nvSpPr>
        <p:spPr>
          <a:xfrm>
            <a:off x="3732282" y="1465377"/>
            <a:ext cx="7759924" cy="1814548"/>
          </a:xfrm>
          <a:prstGeom prst="rect">
            <a:avLst/>
          </a:prstGeom>
        </p:spPr>
        <p:txBody>
          <a:bodyPr lIns="91440" tIns="45720" rIns="91440" bIns="45720" anchor="t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endParaRPr lang="ko-KR" altLang="en-US" sz="5400" b="1" dirty="0">
              <a:solidFill>
                <a:srgbClr val="57513F"/>
              </a:solidFill>
              <a:latin typeface="Noto Sans KR Medium" panose="020B0600000000000000" pitchFamily="34" charset="-127"/>
              <a:ea typeface="Noto Sans KR Medium"/>
            </a:endParaRPr>
          </a:p>
          <a:p>
            <a:pPr algn="r"/>
            <a:r>
              <a:rPr lang="ko-KR" altLang="en-US" sz="5400" b="1" dirty="0" err="1">
                <a:solidFill>
                  <a:srgbClr val="57513F"/>
                </a:solidFill>
                <a:latin typeface="Noto Sans KR Medium" panose="020B0600000000000000" pitchFamily="34" charset="-127"/>
                <a:ea typeface="Noto Sans KR Medium"/>
              </a:rPr>
              <a:t>Q</a:t>
            </a:r>
            <a:r>
              <a:rPr lang="ko-KR" altLang="en-US" sz="5400" b="1" dirty="0">
                <a:solidFill>
                  <a:srgbClr val="57513F"/>
                </a:solidFill>
                <a:latin typeface="Noto Sans KR Medium" panose="020B0600000000000000" pitchFamily="34" charset="-127"/>
                <a:ea typeface="Noto Sans KR Medium"/>
              </a:rPr>
              <a:t> &amp; </a:t>
            </a:r>
            <a:r>
              <a:rPr lang="ko-KR" altLang="en-US" sz="5400" b="1" dirty="0" err="1">
                <a:solidFill>
                  <a:srgbClr val="57513F"/>
                </a:solidFill>
                <a:latin typeface="Noto Sans KR Medium" panose="020B0600000000000000" pitchFamily="34" charset="-127"/>
                <a:ea typeface="Noto Sans KR Medium"/>
              </a:rPr>
              <a:t>A</a:t>
            </a:r>
            <a:endParaRPr lang="ko-KR" altLang="en-US" sz="5400" b="1">
              <a:solidFill>
                <a:srgbClr val="57513F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CBC7512-77ED-979D-7498-DBA0A03F4911}"/>
              </a:ext>
            </a:extLst>
          </p:cNvPr>
          <p:cNvSpPr txBox="1"/>
          <p:nvPr/>
        </p:nvSpPr>
        <p:spPr>
          <a:xfrm>
            <a:off x="11749851" y="6519331"/>
            <a:ext cx="442149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1200" b="1" dirty="0">
                <a:solidFill>
                  <a:srgbClr val="A19891"/>
                </a:solidFill>
                <a:ea typeface="Noto Sans KR Medium"/>
              </a:rPr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360952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D1DE72E8-BA01-5741-BE76-35B8CE1A47E9}"/>
              </a:ext>
            </a:extLst>
          </p:cNvPr>
          <p:cNvSpPr txBox="1">
            <a:spLocks/>
          </p:cNvSpPr>
          <p:nvPr/>
        </p:nvSpPr>
        <p:spPr>
          <a:xfrm>
            <a:off x="3732282" y="1465377"/>
            <a:ext cx="7759924" cy="1814548"/>
          </a:xfrm>
          <a:prstGeom prst="rect">
            <a:avLst/>
          </a:prstGeom>
        </p:spPr>
        <p:txBody>
          <a:bodyPr lIns="91440" tIns="45720" rIns="91440" bIns="45720" anchor="t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endParaRPr lang="ko-KR" altLang="en-US" sz="5400" b="1" dirty="0">
              <a:solidFill>
                <a:srgbClr val="57513F"/>
              </a:solidFill>
              <a:latin typeface="Noto Sans KR Medium" panose="020B0600000000000000" pitchFamily="34" charset="-127"/>
              <a:ea typeface="Noto Sans KR Medium"/>
            </a:endParaRPr>
          </a:p>
          <a:p>
            <a:pPr algn="r"/>
            <a:r>
              <a:rPr lang="ko-KR" altLang="en-US" sz="5400" b="1" dirty="0" err="1">
                <a:solidFill>
                  <a:srgbClr val="57513F"/>
                </a:solidFill>
                <a:latin typeface="Noto Sans KR Medium" panose="020B0600000000000000" pitchFamily="34" charset="-127"/>
                <a:ea typeface="Noto Sans KR Medium"/>
              </a:rPr>
              <a:t>Fin</a:t>
            </a:r>
            <a:r>
              <a:rPr lang="ko-KR" altLang="en-US" sz="5400" b="1" dirty="0">
                <a:solidFill>
                  <a:srgbClr val="57513F"/>
                </a:solidFill>
                <a:latin typeface="Noto Sans KR Medium" panose="020B0600000000000000" pitchFamily="34" charset="-127"/>
                <a:ea typeface="Noto Sans KR Medium"/>
              </a:rPr>
              <a:t>.</a:t>
            </a:r>
            <a:endParaRPr lang="ko-KR" altLang="en-US" sz="5400" b="1" dirty="0">
              <a:solidFill>
                <a:srgbClr val="57513F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CBC7512-77ED-979D-7498-DBA0A03F4911}"/>
              </a:ext>
            </a:extLst>
          </p:cNvPr>
          <p:cNvSpPr txBox="1"/>
          <p:nvPr/>
        </p:nvSpPr>
        <p:spPr>
          <a:xfrm>
            <a:off x="11749851" y="6519331"/>
            <a:ext cx="442149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1200" b="1" dirty="0">
                <a:solidFill>
                  <a:srgbClr val="A19891"/>
                </a:solidFill>
                <a:ea typeface="Noto Sans KR Medium"/>
              </a:rPr>
              <a:t>15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4DA177D-4FE5-08CF-DF67-F81835A2F59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47" t="-216" r="1047" b="13280"/>
          <a:stretch/>
        </p:blipFill>
        <p:spPr>
          <a:xfrm>
            <a:off x="597159" y="2377081"/>
            <a:ext cx="5346383" cy="3760062"/>
          </a:xfrm>
          <a:prstGeom prst="rect">
            <a:avLst/>
          </a:prstGeom>
          <a:effectLst>
            <a:reflection blurRad="6350" stA="30000" endPos="35000" dir="5400000" sy="-100000" algn="bl" rotWithShape="0"/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933D510-4E0E-85C3-C3A7-E37D87F8D951}"/>
              </a:ext>
            </a:extLst>
          </p:cNvPr>
          <p:cNvSpPr txBox="1"/>
          <p:nvPr/>
        </p:nvSpPr>
        <p:spPr>
          <a:xfrm>
            <a:off x="7418596" y="3134653"/>
            <a:ext cx="4069956" cy="46262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dirty="0">
                <a:solidFill>
                  <a:srgbClr val="57513F"/>
                </a:solidFill>
                <a:latin typeface="Noto Sans KR Light"/>
                <a:ea typeface="Noto Sans KR Light"/>
              </a:rPr>
              <a:t>발표를 마칩니다.</a:t>
            </a:r>
          </a:p>
        </p:txBody>
      </p:sp>
    </p:spTree>
    <p:extLst>
      <p:ext uri="{BB962C8B-B14F-4D97-AF65-F5344CB8AC3E}">
        <p14:creationId xmlns:p14="http://schemas.microsoft.com/office/powerpoint/2010/main" val="2550908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88910D5-2EE9-58BE-F2C6-0E2A55E8EDEC}"/>
              </a:ext>
            </a:extLst>
          </p:cNvPr>
          <p:cNvSpPr txBox="1"/>
          <p:nvPr/>
        </p:nvSpPr>
        <p:spPr>
          <a:xfrm>
            <a:off x="810993" y="2238186"/>
            <a:ext cx="5613990" cy="31700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200000"/>
              </a:lnSpc>
            </a:pPr>
            <a:r>
              <a:rPr lang="ko-KR" sz="2000" b="1" dirty="0">
                <a:solidFill>
                  <a:srgbClr val="57513F"/>
                </a:solidFill>
                <a:latin typeface="Noto Sans KR"/>
                <a:ea typeface="Noto Sans KR Medium"/>
                <a:cs typeface="+mn-lt"/>
              </a:rPr>
              <a:t>팀원 </a:t>
            </a:r>
            <a:r>
              <a:rPr lang="ko-KR" altLang="en-US" sz="2000" b="1" dirty="0">
                <a:solidFill>
                  <a:srgbClr val="57513F"/>
                </a:solidFill>
                <a:latin typeface="Noto Sans KR"/>
                <a:ea typeface="Noto Sans KR Medium"/>
                <a:cs typeface="+mn-lt"/>
              </a:rPr>
              <a:t>소개</a:t>
            </a:r>
            <a:endParaRPr lang="ko-KR" sz="2000" b="1" dirty="0">
              <a:solidFill>
                <a:srgbClr val="57513F"/>
              </a:solidFill>
              <a:latin typeface="Noto Sans KR"/>
              <a:ea typeface="Noto Sans KR Medium"/>
              <a:cs typeface="+mn-lt"/>
            </a:endParaRPr>
          </a:p>
          <a:p>
            <a:pPr>
              <a:lnSpc>
                <a:spcPct val="200000"/>
              </a:lnSpc>
            </a:pPr>
            <a:r>
              <a:rPr lang="ko-KR" altLang="en-US" sz="2000" b="1" dirty="0">
                <a:solidFill>
                  <a:srgbClr val="57513F"/>
                </a:solidFill>
                <a:latin typeface="Noto Sans KR"/>
                <a:ea typeface="Noto Sans KR Medium"/>
                <a:cs typeface="+mn-lt"/>
              </a:rPr>
              <a:t>프로젝트</a:t>
            </a:r>
            <a:r>
              <a:rPr lang="ko-KR" sz="2000" b="1" dirty="0">
                <a:solidFill>
                  <a:srgbClr val="57513F"/>
                </a:solidFill>
                <a:latin typeface="Noto Sans KR"/>
                <a:ea typeface="Noto Sans KR Medium"/>
                <a:cs typeface="+mn-lt"/>
              </a:rPr>
              <a:t> 소개</a:t>
            </a:r>
            <a:endParaRPr lang="ko-KR" sz="2000" b="1" dirty="0">
              <a:solidFill>
                <a:srgbClr val="57513F"/>
              </a:solidFill>
              <a:latin typeface="Noto Sans KR"/>
              <a:ea typeface="Noto Sans KR Medium"/>
            </a:endParaRPr>
          </a:p>
          <a:p>
            <a:pPr>
              <a:lnSpc>
                <a:spcPct val="200000"/>
              </a:lnSpc>
            </a:pPr>
            <a:r>
              <a:rPr lang="ko-KR" sz="2000" b="1" dirty="0">
                <a:solidFill>
                  <a:srgbClr val="57513F"/>
                </a:solidFill>
                <a:latin typeface="Noto Sans KR"/>
                <a:ea typeface="Noto Sans KR Medium"/>
                <a:cs typeface="+mn-lt"/>
              </a:rPr>
              <a:t>페이지 소개</a:t>
            </a:r>
            <a:endParaRPr lang="ko-KR" sz="2000" b="1" dirty="0">
              <a:solidFill>
                <a:srgbClr val="57513F"/>
              </a:solidFill>
              <a:latin typeface="Noto Sans KR"/>
              <a:ea typeface="Noto Sans KR Medium"/>
            </a:endParaRPr>
          </a:p>
          <a:p>
            <a:pPr>
              <a:lnSpc>
                <a:spcPct val="200000"/>
              </a:lnSpc>
            </a:pPr>
            <a:r>
              <a:rPr lang="ko-KR" altLang="en-US" sz="2000" b="1" smtClean="0">
                <a:solidFill>
                  <a:srgbClr val="57513F"/>
                </a:solidFill>
                <a:latin typeface="Noto Sans KR"/>
                <a:ea typeface="Noto Sans KR Medium"/>
                <a:cs typeface="+mn-lt"/>
              </a:rPr>
              <a:t>프로젝트 </a:t>
            </a:r>
            <a:r>
              <a:rPr lang="ko-KR" sz="2000" b="1" smtClean="0">
                <a:solidFill>
                  <a:srgbClr val="57513F"/>
                </a:solidFill>
                <a:latin typeface="Noto Sans KR"/>
                <a:ea typeface="Noto Sans KR Medium"/>
                <a:cs typeface="+mn-lt"/>
              </a:rPr>
              <a:t>시</a:t>
            </a:r>
            <a:r>
              <a:rPr lang="ko-KR" altLang="en-US" sz="2000" b="1" smtClean="0">
                <a:solidFill>
                  <a:srgbClr val="57513F"/>
                </a:solidFill>
                <a:latin typeface="Noto Sans KR"/>
                <a:ea typeface="Noto Sans KR Medium"/>
                <a:cs typeface="+mn-lt"/>
              </a:rPr>
              <a:t>연</a:t>
            </a:r>
            <a:endParaRPr lang="ko-KR" sz="2000" b="1" dirty="0">
              <a:solidFill>
                <a:srgbClr val="57513F"/>
              </a:solidFill>
              <a:latin typeface="Noto Sans KR"/>
              <a:ea typeface="Noto Sans KR Medium"/>
            </a:endParaRPr>
          </a:p>
          <a:p>
            <a:pPr>
              <a:lnSpc>
                <a:spcPct val="200000"/>
              </a:lnSpc>
            </a:pPr>
            <a:r>
              <a:rPr lang="ko-KR" altLang="en-US" sz="2000" b="1" dirty="0">
                <a:solidFill>
                  <a:srgbClr val="57513F"/>
                </a:solidFill>
                <a:latin typeface="Noto Sans KR"/>
                <a:ea typeface="Noto Sans KR Medium"/>
              </a:rPr>
              <a:t>Q&amp;A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CDA7DE-CF78-5F5C-7D2A-3A6147EDF1DB}"/>
              </a:ext>
            </a:extLst>
          </p:cNvPr>
          <p:cNvSpPr txBox="1"/>
          <p:nvPr/>
        </p:nvSpPr>
        <p:spPr>
          <a:xfrm>
            <a:off x="8249433" y="2240788"/>
            <a:ext cx="3129958" cy="31700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>
              <a:lnSpc>
                <a:spcPct val="200000"/>
              </a:lnSpc>
            </a:pPr>
            <a:r>
              <a:rPr lang="en-US" altLang="ko-KR" sz="2000" b="1" dirty="0">
                <a:solidFill>
                  <a:srgbClr val="A19891"/>
                </a:solidFill>
                <a:latin typeface="Noto Sans KR"/>
                <a:ea typeface="맑은 고딕"/>
              </a:rPr>
              <a:t>3</a:t>
            </a:r>
            <a:r>
              <a:rPr lang="en-US" altLang="ko-KR" b="1" dirty="0">
                <a:solidFill>
                  <a:srgbClr val="A19891"/>
                </a:solidFill>
                <a:latin typeface="Noto Sans KR"/>
                <a:ea typeface="맑은 고딕"/>
              </a:rPr>
              <a:t>p</a:t>
            </a:r>
            <a:endParaRPr lang="ko-KR" dirty="0">
              <a:latin typeface="Noto Sans KR"/>
              <a:ea typeface="Noto Sans KR Medium"/>
              <a:cs typeface="+mn-lt"/>
            </a:endParaRPr>
          </a:p>
          <a:p>
            <a:pPr algn="r">
              <a:lnSpc>
                <a:spcPct val="200000"/>
              </a:lnSpc>
            </a:pPr>
            <a:r>
              <a:rPr lang="en-US" altLang="ko-KR" sz="2000" b="1" dirty="0" smtClean="0">
                <a:solidFill>
                  <a:srgbClr val="A19891"/>
                </a:solidFill>
                <a:latin typeface="Noto Sans KR"/>
                <a:ea typeface="맑은 고딕"/>
              </a:rPr>
              <a:t>4-6</a:t>
            </a:r>
            <a:r>
              <a:rPr lang="en-US" altLang="ko-KR" b="1" dirty="0" smtClean="0">
                <a:solidFill>
                  <a:srgbClr val="A19891"/>
                </a:solidFill>
                <a:latin typeface="Noto Sans KR"/>
                <a:ea typeface="맑은 고딕"/>
              </a:rPr>
              <a:t>p</a:t>
            </a:r>
            <a:endParaRPr lang="en-US" altLang="ko-KR" b="1" dirty="0">
              <a:solidFill>
                <a:srgbClr val="A19891"/>
              </a:solidFill>
              <a:latin typeface="Noto Sans KR"/>
              <a:ea typeface="맑은 고딕"/>
            </a:endParaRPr>
          </a:p>
          <a:p>
            <a:pPr algn="r">
              <a:lnSpc>
                <a:spcPct val="200000"/>
              </a:lnSpc>
            </a:pPr>
            <a:r>
              <a:rPr lang="en-US" altLang="ko-KR" sz="2000" b="1" dirty="0" smtClean="0">
                <a:solidFill>
                  <a:srgbClr val="A19891"/>
                </a:solidFill>
                <a:latin typeface="Noto Sans KR"/>
                <a:ea typeface="맑은 고딕"/>
              </a:rPr>
              <a:t>7-11</a:t>
            </a:r>
            <a:r>
              <a:rPr lang="en-US" altLang="ko-KR" b="1" dirty="0" smtClean="0">
                <a:solidFill>
                  <a:srgbClr val="A19891"/>
                </a:solidFill>
                <a:latin typeface="Noto Sans KR"/>
                <a:ea typeface="맑은 고딕"/>
              </a:rPr>
              <a:t>p</a:t>
            </a:r>
            <a:endParaRPr lang="en-US" altLang="ko-KR" b="1" dirty="0">
              <a:solidFill>
                <a:srgbClr val="A19891"/>
              </a:solidFill>
              <a:latin typeface="Noto Sans KR"/>
              <a:ea typeface="맑은 고딕"/>
            </a:endParaRPr>
          </a:p>
          <a:p>
            <a:pPr algn="r">
              <a:lnSpc>
                <a:spcPct val="200000"/>
              </a:lnSpc>
            </a:pPr>
            <a:r>
              <a:rPr lang="en-US" altLang="ko-KR" sz="2000" b="1" dirty="0" smtClean="0">
                <a:solidFill>
                  <a:srgbClr val="A19891"/>
                </a:solidFill>
                <a:latin typeface="Noto Sans KR"/>
                <a:ea typeface="맑은 고딕"/>
              </a:rPr>
              <a:t>12</a:t>
            </a:r>
            <a:r>
              <a:rPr lang="en-US" altLang="ko-KR" b="1" dirty="0" smtClean="0">
                <a:solidFill>
                  <a:srgbClr val="A19891"/>
                </a:solidFill>
                <a:latin typeface="Noto Sans KR"/>
                <a:ea typeface="맑은 고딕"/>
              </a:rPr>
              <a:t>p</a:t>
            </a:r>
            <a:endParaRPr lang="en-US" altLang="ko-KR" b="1" dirty="0">
              <a:solidFill>
                <a:srgbClr val="A19891"/>
              </a:solidFill>
              <a:latin typeface="Noto Sans KR"/>
              <a:ea typeface="맑은 고딕"/>
            </a:endParaRPr>
          </a:p>
          <a:p>
            <a:pPr algn="r">
              <a:lnSpc>
                <a:spcPct val="200000"/>
              </a:lnSpc>
            </a:pPr>
            <a:r>
              <a:rPr lang="en-US" altLang="ko-KR" sz="2000" b="1" dirty="0" smtClean="0">
                <a:solidFill>
                  <a:srgbClr val="A19891"/>
                </a:solidFill>
                <a:latin typeface="Noto Sans KR"/>
                <a:ea typeface="맑은 고딕"/>
              </a:rPr>
              <a:t>13</a:t>
            </a:r>
            <a:r>
              <a:rPr lang="en-US" altLang="ko-KR" b="1" dirty="0" smtClean="0">
                <a:solidFill>
                  <a:srgbClr val="A19891"/>
                </a:solidFill>
                <a:latin typeface="Noto Sans KR"/>
                <a:ea typeface="맑은 고딕"/>
              </a:rPr>
              <a:t>p</a:t>
            </a:r>
            <a:endParaRPr lang="en-US" altLang="ko-KR" b="1" dirty="0">
              <a:solidFill>
                <a:srgbClr val="A19891"/>
              </a:solidFill>
              <a:latin typeface="Noto Sans KR"/>
              <a:ea typeface="맑은 고딕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4C892A-F0FB-3C05-23F1-145587FFD935}"/>
              </a:ext>
            </a:extLst>
          </p:cNvPr>
          <p:cNvSpPr txBox="1"/>
          <p:nvPr/>
        </p:nvSpPr>
        <p:spPr>
          <a:xfrm>
            <a:off x="808690" y="796442"/>
            <a:ext cx="1210588" cy="707886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4000" b="1">
                <a:solidFill>
                  <a:srgbClr val="57513F"/>
                </a:solidFill>
                <a:latin typeface="Noto Sans KR Medium" panose="020B0600000000000000" pitchFamily="34" charset="-127"/>
                <a:ea typeface="Noto Sans KR Medium"/>
              </a:rPr>
              <a:t>목차</a:t>
            </a:r>
          </a:p>
        </p:txBody>
      </p:sp>
    </p:spTree>
    <p:extLst>
      <p:ext uri="{BB962C8B-B14F-4D97-AF65-F5344CB8AC3E}">
        <p14:creationId xmlns:p14="http://schemas.microsoft.com/office/powerpoint/2010/main" val="630298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B99FBA2-09F2-F029-68BF-A36454C31789}"/>
              </a:ext>
            </a:extLst>
          </p:cNvPr>
          <p:cNvSpPr txBox="1"/>
          <p:nvPr/>
        </p:nvSpPr>
        <p:spPr>
          <a:xfrm>
            <a:off x="808690" y="796442"/>
            <a:ext cx="2417650" cy="707886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4000" b="1">
                <a:solidFill>
                  <a:srgbClr val="57513F"/>
                </a:solidFill>
                <a:latin typeface="Noto Sans KR Medium" panose="020B0600000000000000" pitchFamily="34" charset="-127"/>
                <a:ea typeface="Noto Sans KR Medium"/>
              </a:rPr>
              <a:t>팀원 소개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5F9780-1F05-5FAD-3ACD-436865259E5B}"/>
              </a:ext>
            </a:extLst>
          </p:cNvPr>
          <p:cNvSpPr txBox="1"/>
          <p:nvPr/>
        </p:nvSpPr>
        <p:spPr>
          <a:xfrm>
            <a:off x="810844" y="2256691"/>
            <a:ext cx="10513647" cy="31700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200000"/>
              </a:lnSpc>
            </a:pPr>
            <a:r>
              <a:rPr lang="ko-KR" sz="2000" b="1" dirty="0" err="1">
                <a:solidFill>
                  <a:srgbClr val="57513F"/>
                </a:solidFill>
                <a:ea typeface="Noto Sans KR Medium"/>
                <a:cs typeface="+mn-lt"/>
              </a:rPr>
              <a:t>문성준</a:t>
            </a:r>
            <a:r>
              <a:rPr lang="ko-KR" sz="2000" dirty="0">
                <a:solidFill>
                  <a:srgbClr val="57513F"/>
                </a:solidFill>
                <a:ea typeface="Noto Sans KR Medium"/>
                <a:cs typeface="+mn-lt"/>
              </a:rPr>
              <a:t> : </a:t>
            </a:r>
            <a:r>
              <a:rPr lang="ko-KR" altLang="en-US" sz="2000" dirty="0" smtClean="0">
                <a:solidFill>
                  <a:srgbClr val="57513F"/>
                </a:solidFill>
                <a:ea typeface="Noto Sans KR Medium"/>
                <a:cs typeface="+mn-lt"/>
              </a:rPr>
              <a:t>수집한 데이터를 반영한 홈 </a:t>
            </a:r>
            <a:r>
              <a:rPr lang="ko-KR" sz="2000" dirty="0" smtClean="0">
                <a:solidFill>
                  <a:srgbClr val="57513F"/>
                </a:solidFill>
                <a:ea typeface="Noto Sans KR Medium"/>
                <a:cs typeface="+mn-lt"/>
              </a:rPr>
              <a:t>페이지 </a:t>
            </a:r>
            <a:r>
              <a:rPr lang="ko-KR" sz="2000" dirty="0">
                <a:solidFill>
                  <a:srgbClr val="57513F"/>
                </a:solidFill>
                <a:ea typeface="Noto Sans KR Medium"/>
                <a:cs typeface="+mn-lt"/>
              </a:rPr>
              <a:t>제작</a:t>
            </a:r>
            <a:endParaRPr lang="ko-KR" sz="2000" dirty="0">
              <a:solidFill>
                <a:srgbClr val="57513F"/>
              </a:solidFill>
              <a:ea typeface="Noto Sans KR Medium"/>
            </a:endParaRPr>
          </a:p>
          <a:p>
            <a:pPr>
              <a:lnSpc>
                <a:spcPct val="200000"/>
              </a:lnSpc>
            </a:pPr>
            <a:r>
              <a:rPr lang="ko-KR" sz="2000" b="1" dirty="0" err="1">
                <a:solidFill>
                  <a:srgbClr val="57513F"/>
                </a:solidFill>
                <a:ea typeface="Noto Sans KR Medium"/>
                <a:cs typeface="+mn-lt"/>
              </a:rPr>
              <a:t>양석훈</a:t>
            </a:r>
            <a:r>
              <a:rPr lang="ko-KR" altLang="en-US" sz="2000" dirty="0">
                <a:solidFill>
                  <a:srgbClr val="57513F"/>
                </a:solidFill>
                <a:ea typeface="Noto Sans KR Medium"/>
                <a:cs typeface="+mn-lt"/>
              </a:rPr>
              <a:t> </a:t>
            </a:r>
            <a:r>
              <a:rPr lang="en-US" altLang="ko-KR" sz="2000" dirty="0">
                <a:solidFill>
                  <a:srgbClr val="57513F"/>
                </a:solidFill>
                <a:ea typeface="Noto Sans KR Medium"/>
                <a:cs typeface="+mn-lt"/>
              </a:rPr>
              <a:t>:</a:t>
            </a:r>
            <a:r>
              <a:rPr lang="ko-KR" sz="2000" dirty="0">
                <a:solidFill>
                  <a:srgbClr val="57513F"/>
                </a:solidFill>
                <a:ea typeface="Noto Sans KR Medium"/>
                <a:cs typeface="+mn-lt"/>
              </a:rPr>
              <a:t> </a:t>
            </a:r>
            <a:r>
              <a:rPr lang="ko-KR" altLang="en-US" sz="2000" dirty="0" smtClean="0">
                <a:solidFill>
                  <a:srgbClr val="57513F"/>
                </a:solidFill>
                <a:ea typeface="Noto Sans KR Medium"/>
                <a:cs typeface="+mn-lt"/>
              </a:rPr>
              <a:t>데이터 시뮬레이션 </a:t>
            </a:r>
            <a:r>
              <a:rPr lang="en-US" altLang="en-US" sz="2000" dirty="0">
                <a:solidFill>
                  <a:srgbClr val="57513F"/>
                </a:solidFill>
                <a:ea typeface="Noto Sans KR Medium"/>
                <a:cs typeface="+mn-lt"/>
              </a:rPr>
              <a:t>/</a:t>
            </a:r>
            <a:r>
              <a:rPr lang="ko-KR" altLang="en-US" sz="2000" dirty="0">
                <a:solidFill>
                  <a:srgbClr val="57513F"/>
                </a:solidFill>
                <a:ea typeface="Noto Sans KR Medium"/>
                <a:cs typeface="+mn-lt"/>
              </a:rPr>
              <a:t> </a:t>
            </a:r>
            <a:r>
              <a:rPr lang="ko-KR" sz="2000" dirty="0">
                <a:solidFill>
                  <a:srgbClr val="57513F"/>
                </a:solidFill>
                <a:ea typeface="Noto Sans KR Medium"/>
                <a:cs typeface="+mn-lt"/>
              </a:rPr>
              <a:t>카카오 리뷰 </a:t>
            </a:r>
            <a:r>
              <a:rPr lang="ko-KR" sz="2000" dirty="0" err="1">
                <a:solidFill>
                  <a:srgbClr val="57513F"/>
                </a:solidFill>
                <a:ea typeface="Noto Sans KR Medium"/>
                <a:cs typeface="+mn-lt"/>
              </a:rPr>
              <a:t>크롤링</a:t>
            </a:r>
            <a:r>
              <a:rPr lang="ko-KR" altLang="en-US" sz="2000" dirty="0">
                <a:solidFill>
                  <a:srgbClr val="57513F"/>
                </a:solidFill>
                <a:ea typeface="Noto Sans KR Medium"/>
                <a:cs typeface="+mn-lt"/>
              </a:rPr>
              <a:t> </a:t>
            </a:r>
            <a:r>
              <a:rPr lang="en-US" altLang="ko-KR" sz="2000" dirty="0">
                <a:solidFill>
                  <a:srgbClr val="57513F"/>
                </a:solidFill>
                <a:ea typeface="Noto Sans KR Medium"/>
                <a:cs typeface="+mn-lt"/>
              </a:rPr>
              <a:t>/ </a:t>
            </a:r>
            <a:r>
              <a:rPr lang="ko-KR" altLang="en-US" sz="2000" dirty="0">
                <a:solidFill>
                  <a:srgbClr val="57513F"/>
                </a:solidFill>
                <a:ea typeface="Noto Sans KR Medium"/>
                <a:cs typeface="+mn-lt"/>
              </a:rPr>
              <a:t>데이터 </a:t>
            </a:r>
            <a:r>
              <a:rPr lang="ko-KR" altLang="en-US" sz="2000" dirty="0" smtClean="0">
                <a:solidFill>
                  <a:srgbClr val="57513F"/>
                </a:solidFill>
                <a:ea typeface="Noto Sans KR Medium"/>
                <a:cs typeface="+mn-lt"/>
              </a:rPr>
              <a:t>분석 </a:t>
            </a:r>
            <a:r>
              <a:rPr lang="en-US" altLang="ko-KR" sz="2000" dirty="0" smtClean="0">
                <a:solidFill>
                  <a:srgbClr val="57513F"/>
                </a:solidFill>
                <a:ea typeface="Noto Sans KR Medium"/>
                <a:cs typeface="+mn-lt"/>
              </a:rPr>
              <a:t>/ </a:t>
            </a:r>
            <a:r>
              <a:rPr lang="ko-KR" altLang="en-US" sz="2000" dirty="0" smtClean="0">
                <a:solidFill>
                  <a:srgbClr val="57513F"/>
                </a:solidFill>
                <a:ea typeface="Noto Sans KR Medium"/>
                <a:cs typeface="+mn-lt"/>
              </a:rPr>
              <a:t>기초 데이터 </a:t>
            </a:r>
            <a:r>
              <a:rPr lang="ko-KR" altLang="en-US" sz="2000" dirty="0" smtClean="0">
                <a:solidFill>
                  <a:srgbClr val="57513F"/>
                </a:solidFill>
                <a:ea typeface="Noto Sans KR Medium"/>
                <a:cs typeface="+mn-lt"/>
              </a:rPr>
              <a:t>수집</a:t>
            </a:r>
            <a:endParaRPr lang="ko-KR" sz="2000" dirty="0">
              <a:solidFill>
                <a:srgbClr val="57513F"/>
              </a:solidFill>
              <a:ea typeface="Noto Sans KR Medium"/>
            </a:endParaRPr>
          </a:p>
          <a:p>
            <a:pPr>
              <a:lnSpc>
                <a:spcPct val="200000"/>
              </a:lnSpc>
            </a:pPr>
            <a:r>
              <a:rPr lang="ko-KR" sz="2000" b="1" dirty="0">
                <a:solidFill>
                  <a:srgbClr val="57513F"/>
                </a:solidFill>
                <a:ea typeface="Noto Sans KR Medium"/>
                <a:cs typeface="+mn-lt"/>
              </a:rPr>
              <a:t>김지혜</a:t>
            </a:r>
            <a:r>
              <a:rPr lang="ko-KR" sz="2000" dirty="0">
                <a:solidFill>
                  <a:srgbClr val="57513F"/>
                </a:solidFill>
                <a:ea typeface="Noto Sans KR Medium"/>
                <a:cs typeface="+mn-lt"/>
              </a:rPr>
              <a:t> </a:t>
            </a:r>
            <a:r>
              <a:rPr lang="en-US" altLang="ko-KR" sz="2000" dirty="0">
                <a:solidFill>
                  <a:srgbClr val="57513F"/>
                </a:solidFill>
                <a:ea typeface="Noto Sans KR Medium"/>
                <a:cs typeface="+mn-lt"/>
              </a:rPr>
              <a:t>:</a:t>
            </a:r>
            <a:r>
              <a:rPr lang="ko-KR" sz="2000" dirty="0">
                <a:solidFill>
                  <a:srgbClr val="57513F"/>
                </a:solidFill>
                <a:ea typeface="Noto Sans KR Medium"/>
                <a:cs typeface="+mn-lt"/>
              </a:rPr>
              <a:t> 네이버 리뷰 </a:t>
            </a:r>
            <a:r>
              <a:rPr lang="ko-KR" sz="2000" dirty="0" err="1">
                <a:solidFill>
                  <a:srgbClr val="57513F"/>
                </a:solidFill>
                <a:ea typeface="Noto Sans KR Medium"/>
                <a:cs typeface="+mn-lt"/>
              </a:rPr>
              <a:t>크롤링</a:t>
            </a:r>
            <a:r>
              <a:rPr lang="ko-KR" altLang="en-US" sz="2000" dirty="0">
                <a:solidFill>
                  <a:srgbClr val="57513F"/>
                </a:solidFill>
                <a:ea typeface="Noto Sans KR Medium"/>
                <a:cs typeface="+mn-lt"/>
              </a:rPr>
              <a:t> </a:t>
            </a:r>
            <a:r>
              <a:rPr lang="en-US" altLang="ko-KR" sz="2000" dirty="0">
                <a:solidFill>
                  <a:srgbClr val="57513F"/>
                </a:solidFill>
                <a:ea typeface="Noto Sans KR Medium"/>
                <a:cs typeface="+mn-lt"/>
              </a:rPr>
              <a:t>/</a:t>
            </a:r>
            <a:r>
              <a:rPr lang="ko-KR" altLang="en-US" sz="2000" dirty="0">
                <a:solidFill>
                  <a:srgbClr val="57513F"/>
                </a:solidFill>
                <a:ea typeface="Noto Sans KR Medium"/>
                <a:cs typeface="+mn-lt"/>
              </a:rPr>
              <a:t> </a:t>
            </a:r>
            <a:r>
              <a:rPr lang="ko-KR" sz="2000" dirty="0" smtClean="0">
                <a:solidFill>
                  <a:srgbClr val="57513F"/>
                </a:solidFill>
                <a:ea typeface="Noto Sans KR Medium"/>
                <a:cs typeface="+mn-lt"/>
              </a:rPr>
              <a:t>데이터분석</a:t>
            </a:r>
            <a:endParaRPr lang="ko-KR" sz="2000" dirty="0">
              <a:solidFill>
                <a:srgbClr val="57513F"/>
              </a:solidFill>
              <a:ea typeface="Noto Sans KR Medium"/>
            </a:endParaRPr>
          </a:p>
          <a:p>
            <a:pPr>
              <a:lnSpc>
                <a:spcPct val="200000"/>
              </a:lnSpc>
            </a:pPr>
            <a:r>
              <a:rPr lang="ko-KR" sz="2000" b="1" dirty="0" err="1">
                <a:solidFill>
                  <a:srgbClr val="57513F"/>
                </a:solidFill>
                <a:ea typeface="Noto Sans KR Medium"/>
                <a:cs typeface="+mn-lt"/>
              </a:rPr>
              <a:t>송지예</a:t>
            </a:r>
            <a:r>
              <a:rPr lang="ko-KR" altLang="en-US" sz="2000" dirty="0">
                <a:solidFill>
                  <a:srgbClr val="57513F"/>
                </a:solidFill>
                <a:ea typeface="Noto Sans KR Medium"/>
                <a:cs typeface="+mn-lt"/>
              </a:rPr>
              <a:t> </a:t>
            </a:r>
            <a:r>
              <a:rPr lang="en-US" altLang="ko-KR" sz="2000" dirty="0">
                <a:solidFill>
                  <a:srgbClr val="57513F"/>
                </a:solidFill>
                <a:ea typeface="Noto Sans KR Medium"/>
                <a:cs typeface="+mn-lt"/>
              </a:rPr>
              <a:t>:</a:t>
            </a:r>
            <a:r>
              <a:rPr lang="ko-KR" altLang="en-US" sz="2000" dirty="0">
                <a:solidFill>
                  <a:srgbClr val="57513F"/>
                </a:solidFill>
                <a:ea typeface="Noto Sans KR Medium"/>
                <a:cs typeface="+mn-lt"/>
              </a:rPr>
              <a:t> 실시간 데이터 </a:t>
            </a:r>
            <a:r>
              <a:rPr lang="en-US" altLang="en-US" sz="2000" dirty="0">
                <a:solidFill>
                  <a:srgbClr val="57513F"/>
                </a:solidFill>
                <a:ea typeface="Noto Sans KR Medium"/>
                <a:cs typeface="+mn-lt"/>
              </a:rPr>
              <a:t>/</a:t>
            </a:r>
            <a:r>
              <a:rPr lang="ko-KR" altLang="en-US" sz="2000" dirty="0">
                <a:solidFill>
                  <a:srgbClr val="57513F"/>
                </a:solidFill>
                <a:ea typeface="Noto Sans KR Medium"/>
                <a:cs typeface="+mn-lt"/>
              </a:rPr>
              <a:t> </a:t>
            </a:r>
            <a:r>
              <a:rPr lang="ko-KR" sz="2000" dirty="0">
                <a:solidFill>
                  <a:srgbClr val="57513F"/>
                </a:solidFill>
                <a:ea typeface="Noto Sans KR Medium"/>
                <a:cs typeface="+mn-lt"/>
              </a:rPr>
              <a:t>구글 리뷰 </a:t>
            </a:r>
            <a:r>
              <a:rPr lang="ko-KR" sz="2000" dirty="0" err="1">
                <a:solidFill>
                  <a:srgbClr val="57513F"/>
                </a:solidFill>
                <a:ea typeface="Noto Sans KR Medium"/>
                <a:cs typeface="+mn-lt"/>
              </a:rPr>
              <a:t>크롤링</a:t>
            </a:r>
            <a:r>
              <a:rPr lang="ko-KR" altLang="en-US" sz="2000" dirty="0">
                <a:solidFill>
                  <a:srgbClr val="57513F"/>
                </a:solidFill>
                <a:ea typeface="Noto Sans KR Medium"/>
                <a:cs typeface="+mn-lt"/>
              </a:rPr>
              <a:t> </a:t>
            </a:r>
            <a:r>
              <a:rPr lang="en-US" altLang="ko-KR" sz="2000" dirty="0">
                <a:solidFill>
                  <a:srgbClr val="57513F"/>
                </a:solidFill>
                <a:ea typeface="Noto Sans KR Medium"/>
                <a:cs typeface="+mn-lt"/>
              </a:rPr>
              <a:t>/</a:t>
            </a:r>
            <a:r>
              <a:rPr lang="ko-KR" altLang="en-US" sz="2000" dirty="0">
                <a:solidFill>
                  <a:srgbClr val="57513F"/>
                </a:solidFill>
                <a:ea typeface="Noto Sans KR Medium"/>
                <a:cs typeface="+mn-lt"/>
              </a:rPr>
              <a:t> 데이터 분석</a:t>
            </a:r>
            <a:endParaRPr lang="ko-KR" sz="2000" dirty="0">
              <a:solidFill>
                <a:srgbClr val="57513F"/>
              </a:solidFill>
              <a:ea typeface="Noto Sans KR Medium"/>
            </a:endParaRPr>
          </a:p>
          <a:p>
            <a:pPr>
              <a:lnSpc>
                <a:spcPct val="200000"/>
              </a:lnSpc>
            </a:pPr>
            <a:r>
              <a:rPr lang="ko-KR" sz="2000" b="1" dirty="0" err="1">
                <a:solidFill>
                  <a:srgbClr val="57513F"/>
                </a:solidFill>
                <a:ea typeface="Noto Sans KR Medium"/>
                <a:cs typeface="+mn-lt"/>
              </a:rPr>
              <a:t>한권제</a:t>
            </a:r>
            <a:r>
              <a:rPr lang="ko-KR" altLang="en-US" sz="2000" dirty="0">
                <a:solidFill>
                  <a:srgbClr val="57513F"/>
                </a:solidFill>
                <a:ea typeface="Noto Sans KR Medium"/>
                <a:cs typeface="+mn-lt"/>
              </a:rPr>
              <a:t> </a:t>
            </a:r>
            <a:r>
              <a:rPr lang="en-US" altLang="ko-KR" sz="2000" dirty="0">
                <a:solidFill>
                  <a:srgbClr val="57513F"/>
                </a:solidFill>
                <a:ea typeface="Noto Sans KR Medium"/>
                <a:cs typeface="+mn-lt"/>
              </a:rPr>
              <a:t>:</a:t>
            </a:r>
            <a:r>
              <a:rPr lang="ko-KR" sz="2000" dirty="0">
                <a:solidFill>
                  <a:srgbClr val="57513F"/>
                </a:solidFill>
                <a:ea typeface="Noto Sans KR Medium"/>
                <a:cs typeface="+mn-lt"/>
              </a:rPr>
              <a:t> </a:t>
            </a:r>
            <a:r>
              <a:rPr lang="ko-KR" altLang="en-US" sz="2000" dirty="0">
                <a:solidFill>
                  <a:srgbClr val="57513F"/>
                </a:solidFill>
                <a:ea typeface="Noto Sans KR Medium"/>
                <a:cs typeface="+mn-lt"/>
              </a:rPr>
              <a:t>실시간 데이터 </a:t>
            </a:r>
            <a:r>
              <a:rPr lang="en-US" altLang="en-US" sz="2000" dirty="0">
                <a:solidFill>
                  <a:srgbClr val="57513F"/>
                </a:solidFill>
                <a:ea typeface="Noto Sans KR Medium"/>
                <a:cs typeface="+mn-lt"/>
              </a:rPr>
              <a:t>/</a:t>
            </a:r>
            <a:r>
              <a:rPr lang="ko-KR" altLang="en-US" sz="2000" dirty="0">
                <a:solidFill>
                  <a:srgbClr val="57513F"/>
                </a:solidFill>
                <a:ea typeface="Noto Sans KR Medium"/>
                <a:cs typeface="+mn-lt"/>
              </a:rPr>
              <a:t> 데이터 </a:t>
            </a:r>
            <a:r>
              <a:rPr lang="ko-KR" altLang="en-US" sz="2000" dirty="0" smtClean="0">
                <a:solidFill>
                  <a:srgbClr val="57513F"/>
                </a:solidFill>
                <a:ea typeface="Noto Sans KR Medium"/>
                <a:cs typeface="+mn-lt"/>
              </a:rPr>
              <a:t>분석</a:t>
            </a:r>
            <a:r>
              <a:rPr lang="en-US" altLang="ko-KR" sz="2000" dirty="0" smtClean="0">
                <a:solidFill>
                  <a:srgbClr val="57513F"/>
                </a:solidFill>
                <a:ea typeface="Noto Sans KR Medium"/>
                <a:cs typeface="+mn-lt"/>
              </a:rPr>
              <a:t>/ </a:t>
            </a:r>
            <a:r>
              <a:rPr lang="ko-KR" altLang="en-US" sz="2000" dirty="0" smtClean="0">
                <a:solidFill>
                  <a:srgbClr val="57513F"/>
                </a:solidFill>
                <a:ea typeface="Noto Sans KR Medium"/>
                <a:cs typeface="+mn-lt"/>
              </a:rPr>
              <a:t>기초 데이터 수집</a:t>
            </a:r>
            <a:endParaRPr lang="ko-KR" sz="2000" dirty="0">
              <a:solidFill>
                <a:srgbClr val="57513F"/>
              </a:solidFill>
              <a:ea typeface="Noto Sans KR Medium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0B9282-E6B6-B4A1-5A1B-237D8F486262}"/>
              </a:ext>
            </a:extLst>
          </p:cNvPr>
          <p:cNvSpPr txBox="1"/>
          <p:nvPr/>
        </p:nvSpPr>
        <p:spPr>
          <a:xfrm>
            <a:off x="11749851" y="6519331"/>
            <a:ext cx="442149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200" b="1" dirty="0">
                <a:solidFill>
                  <a:srgbClr val="A19891"/>
                </a:solidFill>
                <a:ea typeface="Noto Sans KR Medium"/>
              </a:rPr>
              <a:t> 3</a:t>
            </a:r>
          </a:p>
        </p:txBody>
      </p:sp>
    </p:spTree>
    <p:extLst>
      <p:ext uri="{BB962C8B-B14F-4D97-AF65-F5344CB8AC3E}">
        <p14:creationId xmlns:p14="http://schemas.microsoft.com/office/powerpoint/2010/main" val="2115528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08690" y="3885815"/>
            <a:ext cx="3443571" cy="707886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4000" b="1" dirty="0">
                <a:solidFill>
                  <a:srgbClr val="57513F"/>
                </a:solidFill>
                <a:latin typeface="Noto Sans KR Medium" panose="020B0600000000000000" pitchFamily="34" charset="-127"/>
                <a:ea typeface="Noto Sans KR Medium"/>
              </a:rPr>
              <a:t>프로젝트 목적</a:t>
            </a:r>
            <a:endParaRPr lang="en-US" altLang="ko-KR" sz="4000" b="1" dirty="0">
              <a:solidFill>
                <a:srgbClr val="57513F"/>
              </a:solidFill>
              <a:latin typeface="Noto Sans KR Medium" panose="020B0600000000000000" pitchFamily="34" charset="-127"/>
              <a:ea typeface="Noto Sans KR Medium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08690" y="4638619"/>
            <a:ext cx="10786188" cy="133882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/>
              </a:rPr>
              <a:t>렌터카 업체 정보 리스트 및 </a:t>
            </a:r>
            <a:r>
              <a:rPr lang="ko-KR" altLang="en-US" b="1" dirty="0" smtClean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/>
              </a:rPr>
              <a:t>통합</a:t>
            </a:r>
            <a:r>
              <a:rPr lang="ko-KR" altLang="en-US" dirty="0" smtClean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/>
              </a:rPr>
              <a:t> 된 후기 </a:t>
            </a:r>
            <a:r>
              <a:rPr lang="ko-KR" altLang="en-US" dirty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/>
              </a:rPr>
              <a:t>제공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/>
              </a:rPr>
              <a:t>자동차 운행과 관련된 </a:t>
            </a:r>
            <a:r>
              <a:rPr lang="ko-KR" altLang="en-US" b="1" dirty="0" smtClean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/>
              </a:rPr>
              <a:t>실시간</a:t>
            </a:r>
            <a:r>
              <a:rPr lang="ko-KR" altLang="en-US" dirty="0" smtClean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/>
              </a:rPr>
              <a:t> </a:t>
            </a:r>
            <a:r>
              <a:rPr lang="ko-KR" altLang="en-US" dirty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/>
              </a:rPr>
              <a:t>정보 제공 </a:t>
            </a:r>
            <a:r>
              <a:rPr lang="en-US" altLang="ko-KR" sz="1600" dirty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/>
              </a:rPr>
              <a:t>(</a:t>
            </a:r>
            <a:r>
              <a:rPr lang="ko-KR" altLang="en-US" sz="1600" dirty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/>
              </a:rPr>
              <a:t>전기차 충전소 정보</a:t>
            </a:r>
            <a:r>
              <a:rPr lang="en-US" altLang="ko-KR" sz="1600" dirty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/>
              </a:rPr>
              <a:t>, </a:t>
            </a:r>
            <a:r>
              <a:rPr lang="ko-KR" altLang="en-US" sz="1600" dirty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/>
              </a:rPr>
              <a:t>노면 상태 정보 등</a:t>
            </a:r>
            <a:r>
              <a:rPr lang="en-US" altLang="ko-KR" sz="1600" dirty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err="1">
                <a:solidFill>
                  <a:srgbClr val="57513F"/>
                </a:solidFill>
                <a:latin typeface="Noto Sans KR Light" panose="020B0300000000000000" pitchFamily="34" charset="-127"/>
                <a:ea typeface="Noto Sans KR Light"/>
              </a:rPr>
              <a:t>제주</a:t>
            </a:r>
            <a:r>
              <a:rPr lang="en-US" altLang="ko-KR" dirty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/>
              </a:rPr>
              <a:t> </a:t>
            </a:r>
            <a:r>
              <a:rPr lang="en-US" altLang="ko-KR" dirty="0" err="1">
                <a:solidFill>
                  <a:srgbClr val="57513F"/>
                </a:solidFill>
                <a:latin typeface="Noto Sans KR Light" panose="020B0300000000000000" pitchFamily="34" charset="-127"/>
                <a:ea typeface="Noto Sans KR Light"/>
              </a:rPr>
              <a:t>관광</a:t>
            </a:r>
            <a:r>
              <a:rPr lang="en-US" altLang="ko-KR" dirty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/>
              </a:rPr>
              <a:t> </a:t>
            </a:r>
            <a:r>
              <a:rPr lang="en-US" altLang="ko-KR" dirty="0" err="1" smtClean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/>
              </a:rPr>
              <a:t>데이터</a:t>
            </a:r>
            <a:r>
              <a:rPr lang="ko-KR" altLang="en-US" dirty="0" smtClean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/>
              </a:rPr>
              <a:t>를</a:t>
            </a:r>
            <a:r>
              <a:rPr lang="en-US" altLang="ko-KR" dirty="0" smtClean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/>
              </a:rPr>
              <a:t> </a:t>
            </a:r>
            <a:r>
              <a:rPr lang="en-US" altLang="ko-KR" b="1" dirty="0" err="1">
                <a:solidFill>
                  <a:srgbClr val="57513F"/>
                </a:solidFill>
                <a:latin typeface="Noto Sans KR Light" panose="020B0300000000000000" pitchFamily="34" charset="-127"/>
                <a:ea typeface="Noto Sans KR Light"/>
              </a:rPr>
              <a:t>시각화</a:t>
            </a:r>
            <a:r>
              <a:rPr lang="en-US" altLang="ko-KR" dirty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/>
              </a:rPr>
              <a:t> 및 </a:t>
            </a:r>
            <a:r>
              <a:rPr lang="en-US" altLang="ko-KR" dirty="0" err="1" smtClean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/>
              </a:rPr>
              <a:t>분석</a:t>
            </a:r>
            <a:r>
              <a:rPr lang="ko-KR" altLang="en-US" dirty="0" smtClean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/>
              </a:rPr>
              <a:t>하여 관광객과 관련 업체에게 정보 제공</a:t>
            </a:r>
            <a:endParaRPr lang="en-US" altLang="ko-KR" dirty="0">
              <a:solidFill>
                <a:srgbClr val="57513F"/>
              </a:solidFill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08690" y="928328"/>
            <a:ext cx="4650632" cy="707886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4000" b="1" dirty="0">
                <a:solidFill>
                  <a:srgbClr val="57513F"/>
                </a:solidFill>
                <a:latin typeface="Noto Sans KR Medium" panose="020B0600000000000000" pitchFamily="34" charset="-127"/>
                <a:ea typeface="Noto Sans KR Medium"/>
              </a:rPr>
              <a:t>프로젝트 </a:t>
            </a:r>
            <a:r>
              <a:rPr lang="ko-KR" altLang="en-US" sz="4000" b="1" dirty="0" smtClean="0">
                <a:solidFill>
                  <a:srgbClr val="57513F"/>
                </a:solidFill>
                <a:latin typeface="Noto Sans KR Medium" panose="020B0600000000000000" pitchFamily="34" charset="-127"/>
                <a:ea typeface="Noto Sans KR Medium"/>
              </a:rPr>
              <a:t>선정 과정</a:t>
            </a:r>
            <a:endParaRPr lang="ko-KR" altLang="en-US" sz="4000" b="1" dirty="0">
              <a:solidFill>
                <a:srgbClr val="57513F"/>
              </a:solidFill>
              <a:latin typeface="Noto Sans KR Medium" panose="020B0600000000000000" pitchFamily="34" charset="-127"/>
              <a:ea typeface="Noto Sans KR Medium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47143" y="1790401"/>
            <a:ext cx="10786188" cy="133882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/>
              </a:rPr>
              <a:t>코로나가 잦아들며 </a:t>
            </a:r>
            <a:r>
              <a:rPr lang="ko-KR" altLang="en-US" b="1" dirty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/>
              </a:rPr>
              <a:t>여행</a:t>
            </a:r>
            <a:r>
              <a:rPr lang="ko-KR" altLang="en-US" dirty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/>
              </a:rPr>
              <a:t> </a:t>
            </a:r>
            <a:r>
              <a:rPr lang="ko-KR" altLang="en-US" dirty="0" smtClean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/>
              </a:rPr>
              <a:t>키워드 </a:t>
            </a:r>
            <a:r>
              <a:rPr lang="ko-KR" altLang="en-US" dirty="0" err="1" smtClean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/>
              </a:rPr>
              <a:t>검색률이</a:t>
            </a:r>
            <a:r>
              <a:rPr lang="ko-KR" altLang="en-US" dirty="0" smtClean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/>
              </a:rPr>
              <a:t> </a:t>
            </a:r>
            <a:r>
              <a:rPr lang="ko-KR" altLang="en-US" dirty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/>
              </a:rPr>
              <a:t>상승세 </a:t>
            </a:r>
            <a:endParaRPr lang="ko-KR" dirty="0">
              <a:solidFill>
                <a:srgbClr val="57513F"/>
              </a:solidFill>
              <a:ea typeface="맑은 고딕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/>
              </a:rPr>
              <a:t>서버 환경</a:t>
            </a:r>
            <a:r>
              <a:rPr lang="en-US" altLang="ko-KR" dirty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/>
              </a:rPr>
              <a:t> </a:t>
            </a:r>
            <a:r>
              <a:rPr lang="ko-KR" altLang="en-US" dirty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/>
              </a:rPr>
              <a:t>및</a:t>
            </a:r>
            <a:r>
              <a:rPr lang="en-US" altLang="ko-KR" dirty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/>
              </a:rPr>
              <a:t> </a:t>
            </a:r>
            <a:r>
              <a:rPr lang="ko-KR" altLang="en-US" dirty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/>
              </a:rPr>
              <a:t>기간 내 적합한 </a:t>
            </a:r>
            <a:r>
              <a:rPr lang="ko-KR" altLang="en-US" dirty="0" smtClean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/>
              </a:rPr>
              <a:t>주제로 </a:t>
            </a:r>
            <a:r>
              <a:rPr lang="ko-KR" altLang="en-US" b="1" dirty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/>
              </a:rPr>
              <a:t>제주도</a:t>
            </a:r>
            <a:r>
              <a:rPr lang="ko-KR" altLang="en-US" dirty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/>
              </a:rPr>
              <a:t> 여행 </a:t>
            </a:r>
            <a:r>
              <a:rPr lang="ko-KR" altLang="en-US" dirty="0" smtClean="0">
                <a:solidFill>
                  <a:srgbClr val="57513F"/>
                </a:solidFill>
                <a:latin typeface="Noto Sans KR Light" panose="020B0300000000000000" pitchFamily="34" charset="-127"/>
                <a:ea typeface="Noto Sans KR Light"/>
              </a:rPr>
              <a:t>선정</a:t>
            </a:r>
            <a:endParaRPr lang="en-US" altLang="ko-KR" dirty="0" smtClean="0">
              <a:solidFill>
                <a:srgbClr val="57513F"/>
              </a:solidFill>
              <a:latin typeface="Noto Sans KR Light" panose="020B0300000000000000" pitchFamily="34" charset="-127"/>
              <a:ea typeface="Noto Sans KR Light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>
                <a:solidFill>
                  <a:srgbClr val="57513F"/>
                </a:solidFill>
                <a:latin typeface="Noto Sans KR Light"/>
                <a:ea typeface="Noto Sans KR Light"/>
              </a:rPr>
              <a:t>관광객 주 </a:t>
            </a:r>
            <a:r>
              <a:rPr lang="ko-KR" altLang="en-US" dirty="0">
                <a:solidFill>
                  <a:srgbClr val="57513F"/>
                </a:solidFill>
                <a:latin typeface="Noto Sans KR Light"/>
                <a:ea typeface="Noto Sans KR Light"/>
              </a:rPr>
              <a:t>이용 교통 </a:t>
            </a:r>
            <a:r>
              <a:rPr lang="ko-KR" altLang="en-US" dirty="0" smtClean="0">
                <a:solidFill>
                  <a:srgbClr val="57513F"/>
                </a:solidFill>
                <a:latin typeface="Noto Sans KR Light"/>
                <a:ea typeface="Noto Sans KR Light"/>
              </a:rPr>
              <a:t>수단인 </a:t>
            </a:r>
            <a:r>
              <a:rPr lang="ko-KR" altLang="en-US" b="1" dirty="0" smtClean="0">
                <a:solidFill>
                  <a:srgbClr val="57513F"/>
                </a:solidFill>
                <a:latin typeface="Noto Sans KR Light"/>
                <a:ea typeface="Noto Sans KR Light"/>
              </a:rPr>
              <a:t>렌터카</a:t>
            </a:r>
            <a:r>
              <a:rPr lang="ko-KR" altLang="en-US" dirty="0" smtClean="0">
                <a:solidFill>
                  <a:srgbClr val="57513F"/>
                </a:solidFill>
                <a:latin typeface="Noto Sans KR Light"/>
                <a:ea typeface="Noto Sans KR Light"/>
              </a:rPr>
              <a:t> </a:t>
            </a:r>
            <a:r>
              <a:rPr lang="en-US" altLang="ko-KR" sz="1600" dirty="0">
                <a:solidFill>
                  <a:srgbClr val="A19891"/>
                </a:solidFill>
                <a:latin typeface="Noto Sans KR Light"/>
                <a:ea typeface="Noto Sans KR Light"/>
              </a:rPr>
              <a:t>(</a:t>
            </a:r>
            <a:r>
              <a:rPr lang="ko-KR" altLang="en-US" sz="1600" dirty="0">
                <a:solidFill>
                  <a:srgbClr val="A19891"/>
                </a:solidFill>
                <a:latin typeface="Noto Sans KR Light"/>
                <a:ea typeface="Noto Sans KR Light"/>
              </a:rPr>
              <a:t>매월 평균 </a:t>
            </a:r>
            <a:r>
              <a:rPr lang="en-US" altLang="ko-KR" sz="1600" dirty="0">
                <a:solidFill>
                  <a:srgbClr val="A19891"/>
                </a:solidFill>
                <a:latin typeface="Noto Sans KR Light"/>
                <a:ea typeface="Noto Sans KR Light"/>
              </a:rPr>
              <a:t>70% </a:t>
            </a:r>
            <a:r>
              <a:rPr lang="ko-KR" altLang="en-US" sz="1600" dirty="0">
                <a:solidFill>
                  <a:srgbClr val="A19891"/>
                </a:solidFill>
                <a:latin typeface="Noto Sans KR Light"/>
                <a:ea typeface="Noto Sans KR Light"/>
              </a:rPr>
              <a:t>이상 </a:t>
            </a:r>
            <a:r>
              <a:rPr lang="ko-KR" altLang="en-US" sz="1200" dirty="0">
                <a:solidFill>
                  <a:srgbClr val="A19891"/>
                </a:solidFill>
                <a:latin typeface="Noto Sans KR Light"/>
                <a:ea typeface="Noto Sans KR Light"/>
              </a:rPr>
              <a:t>출처</a:t>
            </a:r>
            <a:r>
              <a:rPr lang="en-US" sz="1200" dirty="0">
                <a:solidFill>
                  <a:srgbClr val="A19891"/>
                </a:solidFill>
                <a:ea typeface="+mn-lt"/>
              </a:rPr>
              <a:t>:</a:t>
            </a:r>
            <a:r>
              <a:rPr lang="ko-KR" altLang="en-US" sz="1200" dirty="0">
                <a:solidFill>
                  <a:srgbClr val="A19891"/>
                </a:solidFill>
                <a:latin typeface="Noto Sans KR Light"/>
                <a:ea typeface="Noto Sans KR Light"/>
              </a:rPr>
              <a:t>비짓제주빅데이터</a:t>
            </a:r>
            <a:r>
              <a:rPr lang="en-US" altLang="ko-KR" sz="1600" dirty="0" smtClean="0">
                <a:solidFill>
                  <a:srgbClr val="A19891"/>
                </a:solidFill>
                <a:latin typeface="Noto Sans KR Light"/>
                <a:ea typeface="Noto Sans KR Light"/>
              </a:rPr>
              <a:t>)</a:t>
            </a:r>
            <a:r>
              <a:rPr lang="ko-KR" altLang="en-US" dirty="0" smtClean="0">
                <a:latin typeface="Noto Sans KR Light"/>
                <a:ea typeface="Noto Sans KR Light"/>
              </a:rPr>
              <a:t>의 후기를 기초 테마로 선정</a:t>
            </a:r>
            <a:endParaRPr lang="en-US" altLang="ko-KR" sz="1400" dirty="0">
              <a:latin typeface="Noto Sans KR Light"/>
              <a:ea typeface="Noto Sans KR Ligh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214F50A-44A3-77A4-5B9A-9203C91269D3}"/>
              </a:ext>
            </a:extLst>
          </p:cNvPr>
          <p:cNvSpPr txBox="1"/>
          <p:nvPr/>
        </p:nvSpPr>
        <p:spPr>
          <a:xfrm>
            <a:off x="11749851" y="6519331"/>
            <a:ext cx="442149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200" b="1" dirty="0">
                <a:solidFill>
                  <a:srgbClr val="A19891"/>
                </a:solidFill>
                <a:ea typeface="Noto Sans KR Medium"/>
              </a:rPr>
              <a:t> 4</a:t>
            </a:r>
          </a:p>
        </p:txBody>
      </p:sp>
    </p:spTree>
    <p:extLst>
      <p:ext uri="{BB962C8B-B14F-4D97-AF65-F5344CB8AC3E}">
        <p14:creationId xmlns:p14="http://schemas.microsoft.com/office/powerpoint/2010/main" val="1167760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08690" y="3460056"/>
            <a:ext cx="3228769" cy="707886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4000" b="1" dirty="0">
                <a:solidFill>
                  <a:srgbClr val="57513F"/>
                </a:solidFill>
                <a:latin typeface="Noto Sans KR Medium" panose="020B0600000000000000" pitchFamily="34" charset="-127"/>
                <a:ea typeface="Noto Sans KR Medium"/>
              </a:rPr>
              <a:t>프로젝트 </a:t>
            </a:r>
            <a:r>
              <a:rPr lang="ko-KR" altLang="en-US" sz="4000" b="1" dirty="0" smtClean="0">
                <a:solidFill>
                  <a:srgbClr val="57513F"/>
                </a:solidFill>
                <a:latin typeface="Noto Sans KR Medium" panose="020B0600000000000000" pitchFamily="34" charset="-127"/>
                <a:ea typeface="Noto Sans KR Medium"/>
              </a:rPr>
              <a:t>비전</a:t>
            </a:r>
            <a:endParaRPr lang="en-US" altLang="ko-KR" sz="4000" b="1" dirty="0">
              <a:solidFill>
                <a:srgbClr val="57513F"/>
              </a:solidFill>
              <a:latin typeface="Noto Sans KR Medium" panose="020B0600000000000000" pitchFamily="34" charset="-127"/>
              <a:ea typeface="Noto Sans KR Medium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08690" y="548629"/>
            <a:ext cx="5857694" cy="707886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4000" b="1" dirty="0" smtClean="0">
                <a:solidFill>
                  <a:srgbClr val="57513F"/>
                </a:solidFill>
                <a:latin typeface="Noto Sans KR Medium" panose="020B0600000000000000" pitchFamily="34" charset="-127"/>
                <a:ea typeface="Noto Sans KR Medium"/>
              </a:rPr>
              <a:t>기존 사이트와의 </a:t>
            </a:r>
            <a:r>
              <a:rPr lang="ko-KR" altLang="en-US" sz="4000" b="1" dirty="0" err="1" smtClean="0">
                <a:solidFill>
                  <a:srgbClr val="57513F"/>
                </a:solidFill>
                <a:latin typeface="Noto Sans KR Medium" panose="020B0600000000000000" pitchFamily="34" charset="-127"/>
                <a:ea typeface="Noto Sans KR Medium"/>
              </a:rPr>
              <a:t>차별점</a:t>
            </a:r>
            <a:endParaRPr lang="ko-KR" altLang="en-US" sz="4000" b="1" dirty="0">
              <a:solidFill>
                <a:srgbClr val="57513F"/>
              </a:solidFill>
              <a:latin typeface="Noto Sans KR Medium" panose="020B0600000000000000" pitchFamily="34" charset="-127"/>
              <a:ea typeface="Noto Sans KR Medium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617CA7-E3B7-EDFF-9C46-EB428351BDEF}"/>
              </a:ext>
            </a:extLst>
          </p:cNvPr>
          <p:cNvSpPr txBox="1"/>
          <p:nvPr/>
        </p:nvSpPr>
        <p:spPr>
          <a:xfrm>
            <a:off x="11749851" y="6519331"/>
            <a:ext cx="442149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200" b="1" dirty="0">
                <a:solidFill>
                  <a:srgbClr val="A19891"/>
                </a:solidFill>
                <a:ea typeface="Noto Sans KR Medium"/>
              </a:rPr>
              <a:t> 5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08689" y="1317014"/>
            <a:ext cx="1094116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각 </a:t>
            </a:r>
            <a:r>
              <a:rPr lang="ko-KR" altLang="en-US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렌터카업체별로 후기 점수 순위를 제공한다</a:t>
            </a:r>
            <a:r>
              <a:rPr lang="en-US" altLang="ko-KR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. </a:t>
            </a:r>
            <a:endParaRPr lang="en-US" altLang="ko-KR" dirty="0" smtClean="0"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또한 제주도의 도로상황과 주차장 </a:t>
            </a:r>
            <a:r>
              <a:rPr lang="ko-KR" altLang="en-US" dirty="0" err="1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잔여자리</a:t>
            </a:r>
            <a:r>
              <a:rPr lang="en-US" altLang="ko-KR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, </a:t>
            </a:r>
            <a:r>
              <a:rPr lang="ko-KR" altLang="en-US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주유</a:t>
            </a:r>
            <a:r>
              <a:rPr lang="en-US" altLang="ko-KR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(</a:t>
            </a:r>
            <a:r>
              <a:rPr lang="ko-KR" altLang="en-US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충전소</a:t>
            </a:r>
            <a:r>
              <a:rPr lang="en-US" altLang="ko-KR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)</a:t>
            </a:r>
            <a:r>
              <a:rPr lang="ko-KR" altLang="en-US" dirty="0" smtClean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시세 등</a:t>
            </a:r>
            <a:r>
              <a:rPr lang="ko-KR" altLang="en-US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 </a:t>
            </a:r>
            <a:r>
              <a:rPr lang="ko-KR" altLang="en-US" dirty="0" smtClean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실시간 </a:t>
            </a:r>
            <a:r>
              <a:rPr lang="ko-KR" altLang="en-US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정보를 한 화면 안에서 제공한다</a:t>
            </a:r>
            <a:r>
              <a:rPr lang="en-US" altLang="ko-KR" dirty="0" smtClean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제주도 방문자의 설문조사 </a:t>
            </a:r>
            <a:r>
              <a:rPr lang="ko-KR" altLang="en-US" dirty="0" smtClean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결과에 대한 </a:t>
            </a:r>
            <a:r>
              <a:rPr lang="ko-KR" altLang="en-US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데이터 분석을 </a:t>
            </a:r>
            <a:r>
              <a:rPr lang="ko-KR" altLang="en-US" dirty="0" smtClean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통해 추가적인 </a:t>
            </a:r>
            <a:r>
              <a:rPr lang="ko-KR" altLang="en-US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정보를 제공한다</a:t>
            </a:r>
            <a:r>
              <a:rPr lang="en-US" altLang="ko-KR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.</a:t>
            </a:r>
            <a:endParaRPr lang="ko-KR" altLang="en-US" dirty="0"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78605" y="4382688"/>
            <a:ext cx="867846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Step1 </a:t>
            </a:r>
            <a:r>
              <a:rPr lang="ko-KR" altLang="en-US" dirty="0" smtClean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제주도 </a:t>
            </a:r>
            <a:r>
              <a:rPr lang="ko-KR" altLang="en-US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지도상에 위치를 선택하여 </a:t>
            </a:r>
            <a:r>
              <a:rPr lang="ko-KR" altLang="en-US" dirty="0" smtClean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경로를 그리는 길 찾기 </a:t>
            </a:r>
            <a:r>
              <a:rPr lang="ko-KR" altLang="en-US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기능을 구현한다</a:t>
            </a:r>
            <a:r>
              <a:rPr lang="en-US" altLang="ko-KR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 smtClean="0"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Step2 </a:t>
            </a:r>
            <a:r>
              <a:rPr lang="ko-KR" altLang="en-US" dirty="0" smtClean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제주도 </a:t>
            </a:r>
            <a:r>
              <a:rPr lang="ko-KR" altLang="en-US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여행과 관련하여 관광지</a:t>
            </a:r>
            <a:r>
              <a:rPr lang="en-US" altLang="ko-KR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, </a:t>
            </a:r>
            <a:r>
              <a:rPr lang="ko-KR" altLang="en-US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숙박업소</a:t>
            </a:r>
            <a:r>
              <a:rPr lang="en-US" altLang="ko-KR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, </a:t>
            </a:r>
            <a:r>
              <a:rPr lang="ko-KR" altLang="en-US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음식점 등의 </a:t>
            </a:r>
            <a:r>
              <a:rPr lang="ko-KR" altLang="en-US" dirty="0" smtClean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위치정보와 가격정보 등을</a:t>
            </a:r>
            <a:endParaRPr lang="en-US" altLang="ko-KR" dirty="0" smtClean="0"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  <a:p>
            <a:r>
              <a:rPr lang="ko-KR" altLang="en-US" dirty="0" smtClean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            추가하여 전체 여행 경로를 </a:t>
            </a:r>
            <a:r>
              <a:rPr lang="ko-KR" altLang="en-US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한번에 계획할 수 있다</a:t>
            </a:r>
            <a:r>
              <a:rPr lang="en-US" altLang="ko-KR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 smtClean="0"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Step3 </a:t>
            </a:r>
            <a:r>
              <a:rPr lang="ko-KR" altLang="en-US" dirty="0" smtClean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제주도 외의 </a:t>
            </a:r>
            <a:r>
              <a:rPr lang="ko-KR" altLang="en-US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여행지로도 확대할 수 있다</a:t>
            </a:r>
            <a:r>
              <a:rPr lang="en-US" altLang="ko-KR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.</a:t>
            </a:r>
            <a:endParaRPr lang="ko-KR" altLang="en-US" dirty="0"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77970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4">
            <a:extLst>
              <a:ext uri="{FF2B5EF4-FFF2-40B4-BE49-F238E27FC236}">
                <a16:creationId xmlns:a16="http://schemas.microsoft.com/office/drawing/2014/main" id="{BE600BBA-6E53-36BA-6D52-D3BC73F06B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682866"/>
              </p:ext>
            </p:extLst>
          </p:nvPr>
        </p:nvGraphicFramePr>
        <p:xfrm>
          <a:off x="746898" y="1122328"/>
          <a:ext cx="10628076" cy="5428214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657019">
                  <a:extLst>
                    <a:ext uri="{9D8B030D-6E8A-4147-A177-3AD203B41FA5}">
                      <a16:colId xmlns:a16="http://schemas.microsoft.com/office/drawing/2014/main" val="3534710522"/>
                    </a:ext>
                  </a:extLst>
                </a:gridCol>
                <a:gridCol w="2657019">
                  <a:extLst>
                    <a:ext uri="{9D8B030D-6E8A-4147-A177-3AD203B41FA5}">
                      <a16:colId xmlns:a16="http://schemas.microsoft.com/office/drawing/2014/main" val="4239575125"/>
                    </a:ext>
                  </a:extLst>
                </a:gridCol>
                <a:gridCol w="2657019">
                  <a:extLst>
                    <a:ext uri="{9D8B030D-6E8A-4147-A177-3AD203B41FA5}">
                      <a16:colId xmlns:a16="http://schemas.microsoft.com/office/drawing/2014/main" val="1259937765"/>
                    </a:ext>
                  </a:extLst>
                </a:gridCol>
                <a:gridCol w="2657019">
                  <a:extLst>
                    <a:ext uri="{9D8B030D-6E8A-4147-A177-3AD203B41FA5}">
                      <a16:colId xmlns:a16="http://schemas.microsoft.com/office/drawing/2014/main" val="747521091"/>
                    </a:ext>
                  </a:extLst>
                </a:gridCol>
              </a:tblGrid>
              <a:tr h="3589151">
                <a:tc>
                  <a:txBody>
                    <a:bodyPr/>
                    <a:lstStyle/>
                    <a:p>
                      <a:pPr marL="0" indent="0" algn="r" latinLnBrk="1">
                        <a:lnSpc>
                          <a:spcPct val="150000"/>
                        </a:lnSpc>
                        <a:buNone/>
                      </a:pPr>
                      <a:r>
                        <a:rPr lang="ko-KR" altLang="en-US" sz="2400" b="1" dirty="0" err="1">
                          <a:solidFill>
                            <a:srgbClr val="57513F"/>
                          </a:solidFill>
                          <a:ea typeface="Noto Sans KR"/>
                        </a:rPr>
                        <a:t>Back-end</a:t>
                      </a:r>
                      <a:endParaRPr lang="ko-KR" altLang="en-US" sz="2400" b="1" dirty="0">
                        <a:solidFill>
                          <a:srgbClr val="57513F"/>
                        </a:solidFill>
                        <a:ea typeface="Noto Sans KR"/>
                      </a:endParaRPr>
                    </a:p>
                  </a:txBody>
                  <a:tcPr marL="182879" marR="274320"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76200">
                      <a:solidFill>
                        <a:srgbClr val="F8F5F2"/>
                      </a:solidFill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/>
                        <a:buChar char="§"/>
                      </a:pPr>
                      <a:r>
                        <a:rPr lang="en-US" altLang="ko-KR" sz="1800" b="0" u="none" strike="noStrike" noProof="0" dirty="0">
                          <a:solidFill>
                            <a:srgbClr val="F8F5F2"/>
                          </a:solidFill>
                        </a:rPr>
                        <a:t>Python</a:t>
                      </a:r>
                      <a:endParaRPr lang="ko-KR" altLang="en-US" b="0" dirty="0">
                        <a:solidFill>
                          <a:srgbClr val="F8F5F2"/>
                        </a:solidFill>
                        <a:ea typeface="Noto Sans KR"/>
                      </a:endParaRPr>
                    </a:p>
                    <a:p>
                      <a:pPr marL="342900" lvl="0" indent="-34290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/>
                        <a:buChar char="§"/>
                      </a:pPr>
                      <a:r>
                        <a:rPr lang="en-US" altLang="ko-KR" sz="1800" b="0" u="none" strike="noStrike" noProof="0" dirty="0">
                          <a:solidFill>
                            <a:srgbClr val="F8F5F2"/>
                          </a:solidFill>
                        </a:rPr>
                        <a:t>Pandas</a:t>
                      </a:r>
                      <a:endParaRPr lang="ko-KR" altLang="en-US" b="0" dirty="0">
                        <a:solidFill>
                          <a:srgbClr val="F8F5F2"/>
                        </a:solidFill>
                        <a:ea typeface="Noto Sans KR"/>
                      </a:endParaRPr>
                    </a:p>
                    <a:p>
                      <a:pPr marL="342900" lvl="0" indent="-34290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/>
                        <a:buChar char="§"/>
                      </a:pPr>
                      <a:r>
                        <a:rPr lang="ko-KR" sz="1800" b="0" u="none" strike="noStrike" noProof="0" dirty="0" err="1">
                          <a:solidFill>
                            <a:srgbClr val="F8F5F2"/>
                          </a:solidFill>
                          <a:ea typeface="Noto Sans KR"/>
                        </a:rPr>
                        <a:t>Beautiful</a:t>
                      </a:r>
                      <a:r>
                        <a:rPr lang="ko-KR" sz="1800" b="0" u="none" strike="noStrike" noProof="0" dirty="0">
                          <a:solidFill>
                            <a:srgbClr val="F8F5F2"/>
                          </a:solidFill>
                          <a:ea typeface="Noto Sans KR"/>
                        </a:rPr>
                        <a:t> </a:t>
                      </a:r>
                      <a:r>
                        <a:rPr lang="en-US" altLang="ko-KR" sz="1800" b="0" u="none" strike="noStrike" noProof="0" dirty="0">
                          <a:solidFill>
                            <a:srgbClr val="F8F5F2"/>
                          </a:solidFill>
                        </a:rPr>
                        <a:t>Soup</a:t>
                      </a:r>
                      <a:endParaRPr lang="ko-KR" altLang="en-US" b="0" dirty="0">
                        <a:solidFill>
                          <a:srgbClr val="F8F5F2"/>
                        </a:solidFill>
                        <a:ea typeface="Noto Sans KR"/>
                      </a:endParaRPr>
                    </a:p>
                    <a:p>
                      <a:pPr marL="342900" lvl="0" indent="-34290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/>
                        <a:buChar char="§"/>
                      </a:pPr>
                      <a:r>
                        <a:rPr lang="ko-KR" sz="1800" b="0" u="none" strike="noStrike" noProof="0" dirty="0" err="1">
                          <a:solidFill>
                            <a:srgbClr val="F8F5F2"/>
                          </a:solidFill>
                          <a:ea typeface="Noto Sans KR"/>
                        </a:rPr>
                        <a:t>Selenium</a:t>
                      </a:r>
                      <a:r>
                        <a:rPr lang="ko-KR" altLang="en-US" sz="1800" b="0" u="none" strike="noStrike" noProof="0" dirty="0">
                          <a:solidFill>
                            <a:srgbClr val="F8F5F2"/>
                          </a:solidFill>
                          <a:ea typeface="Noto Sans KR"/>
                        </a:rPr>
                        <a:t> </a:t>
                      </a:r>
                      <a:endParaRPr lang="ko-KR" b="0" dirty="0">
                        <a:solidFill>
                          <a:srgbClr val="F8F5F2"/>
                        </a:solidFill>
                        <a:ea typeface="Noto Sans KR"/>
                      </a:endParaRPr>
                    </a:p>
                    <a:p>
                      <a:pPr marL="342900" lvl="0" indent="-342900">
                        <a:lnSpc>
                          <a:spcPct val="150000"/>
                        </a:lnSpc>
                        <a:buFont typeface="Wingdings"/>
                        <a:buChar char="§"/>
                      </a:pPr>
                      <a:r>
                        <a:rPr lang="en-US" altLang="ko-KR" sz="1800" b="0" u="none" strike="noStrike" noProof="0" dirty="0">
                          <a:solidFill>
                            <a:srgbClr val="F8F5F2"/>
                          </a:solidFill>
                        </a:rPr>
                        <a:t>Java</a:t>
                      </a:r>
                      <a:endParaRPr lang="ko-KR" altLang="en-US" b="0" dirty="0">
                        <a:solidFill>
                          <a:srgbClr val="F8F5F2"/>
                        </a:solidFill>
                        <a:ea typeface="Noto Sans KR"/>
                      </a:endParaRPr>
                    </a:p>
                    <a:p>
                      <a:pPr marL="342900" lvl="0" indent="-342900">
                        <a:lnSpc>
                          <a:spcPct val="150000"/>
                        </a:lnSpc>
                        <a:buFont typeface="Wingdings"/>
                        <a:buChar char="§"/>
                      </a:pPr>
                      <a:r>
                        <a:rPr lang="ko-KR" sz="1800" b="0" u="none" strike="noStrike" noProof="0" dirty="0" err="1">
                          <a:solidFill>
                            <a:srgbClr val="F8F5F2"/>
                          </a:solidFill>
                          <a:ea typeface="Noto Sans KR"/>
                        </a:rPr>
                        <a:t>Spring</a:t>
                      </a:r>
                      <a:r>
                        <a:rPr lang="ko-KR" sz="1800" b="0" u="none" strike="noStrike" noProof="0" dirty="0">
                          <a:solidFill>
                            <a:srgbClr val="F8F5F2"/>
                          </a:solidFill>
                          <a:ea typeface="Noto Sans KR"/>
                        </a:rPr>
                        <a:t> </a:t>
                      </a:r>
                      <a:r>
                        <a:rPr lang="en-US" altLang="ko-KR" sz="1800" b="0" u="none" strike="noStrike" noProof="0" dirty="0">
                          <a:solidFill>
                            <a:srgbClr val="F8F5F2"/>
                          </a:solidFill>
                        </a:rPr>
                        <a:t>Boot</a:t>
                      </a:r>
                      <a:endParaRPr lang="ko-KR" altLang="en-US" b="0" dirty="0">
                        <a:solidFill>
                          <a:srgbClr val="F8F5F2"/>
                        </a:solidFill>
                        <a:ea typeface="Noto Sans KR"/>
                      </a:endParaRPr>
                    </a:p>
                    <a:p>
                      <a:pPr marL="342900" lvl="0" indent="-342900">
                        <a:lnSpc>
                          <a:spcPct val="150000"/>
                        </a:lnSpc>
                        <a:buFont typeface="Wingdings"/>
                        <a:buChar char="§"/>
                      </a:pPr>
                      <a:r>
                        <a:rPr lang="en-US" altLang="ko-KR" sz="1800" b="0" u="none" strike="noStrike" noProof="0" dirty="0">
                          <a:solidFill>
                            <a:srgbClr val="F8F5F2"/>
                          </a:solidFill>
                        </a:rPr>
                        <a:t>Spring</a:t>
                      </a:r>
                      <a:r>
                        <a:rPr lang="ko-KR" sz="1800" b="0" u="none" strike="noStrike" noProof="0" dirty="0">
                          <a:solidFill>
                            <a:srgbClr val="F8F5F2"/>
                          </a:solidFill>
                          <a:ea typeface="Noto Sans KR"/>
                        </a:rPr>
                        <a:t> </a:t>
                      </a:r>
                      <a:r>
                        <a:rPr lang="en-US" altLang="ko-KR" sz="1800" b="0" u="none" strike="noStrike" noProof="0" dirty="0" err="1">
                          <a:solidFill>
                            <a:srgbClr val="F8F5F2"/>
                          </a:solidFill>
                        </a:rPr>
                        <a:t>Jpa</a:t>
                      </a:r>
                      <a:endParaRPr lang="ko-KR" altLang="en-US" b="0" dirty="0">
                        <a:solidFill>
                          <a:srgbClr val="F8F5F2"/>
                        </a:solidFill>
                        <a:ea typeface="Noto Sans KR"/>
                      </a:endParaRPr>
                    </a:p>
                    <a:p>
                      <a:pPr marL="342900" lvl="0" indent="-342900">
                        <a:lnSpc>
                          <a:spcPct val="150000"/>
                        </a:lnSpc>
                        <a:buFont typeface="Wingdings"/>
                        <a:buChar char="§"/>
                      </a:pPr>
                      <a:r>
                        <a:rPr lang="en-US" altLang="ko-KR" sz="1800" b="0" u="none" strike="noStrike" noProof="0" dirty="0" err="1">
                          <a:solidFill>
                            <a:srgbClr val="F8F5F2"/>
                          </a:solidFill>
                        </a:rPr>
                        <a:t>QueryDsl</a:t>
                      </a:r>
                      <a:r>
                        <a:rPr lang="ko-KR" altLang="en-US" sz="1800" b="0" u="none" strike="noStrike" noProof="0" dirty="0">
                          <a:solidFill>
                            <a:srgbClr val="F8F5F2"/>
                          </a:solidFill>
                          <a:ea typeface="Noto Sans KR"/>
                        </a:rPr>
                        <a:t> </a:t>
                      </a:r>
                      <a:endParaRPr lang="ko-KR" b="0" dirty="0">
                        <a:solidFill>
                          <a:srgbClr val="F8F5F2"/>
                        </a:solidFill>
                        <a:ea typeface="Noto Sans KR"/>
                      </a:endParaRPr>
                    </a:p>
                  </a:txBody>
                  <a:tcPr marL="182879" marR="274320"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76200">
                      <a:solidFill>
                        <a:srgbClr val="F8F5F2"/>
                      </a:solidFill>
                    </a:lnB>
                    <a:solidFill>
                      <a:srgbClr val="57513F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>
                        <a:lnSpc>
                          <a:spcPct val="150000"/>
                        </a:lnSpc>
                      </a:pPr>
                      <a:r>
                        <a:rPr lang="ko-KR" altLang="en-US" sz="2400" b="1" dirty="0" err="1">
                          <a:solidFill>
                            <a:srgbClr val="57513F"/>
                          </a:solidFill>
                          <a:ea typeface="Noto Sans KR"/>
                        </a:rPr>
                        <a:t>Front-end</a:t>
                      </a:r>
                      <a:endParaRPr lang="ko-KR" altLang="en-US" sz="2400" b="1" dirty="0">
                        <a:solidFill>
                          <a:srgbClr val="57513F"/>
                        </a:solidFill>
                        <a:ea typeface="Noto Sans KR"/>
                      </a:endParaRPr>
                    </a:p>
                  </a:txBody>
                  <a:tcPr marL="182879" marR="274320"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76200">
                      <a:solidFill>
                        <a:srgbClr val="F8F5F2"/>
                      </a:solidFill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50000"/>
                        </a:lnSpc>
                        <a:buFont typeface="Wingdings"/>
                        <a:buChar char="§"/>
                      </a:pPr>
                      <a:r>
                        <a:rPr lang="ko-KR" sz="1800" b="0" u="none" strike="noStrike" noProof="0" dirty="0" err="1">
                          <a:solidFill>
                            <a:srgbClr val="F8F5F2"/>
                          </a:solidFill>
                          <a:ea typeface="Noto Sans KR"/>
                        </a:rPr>
                        <a:t>Java</a:t>
                      </a:r>
                      <a:r>
                        <a:rPr lang="ko-KR" sz="1800" b="0" u="none" strike="noStrike" noProof="0" dirty="0">
                          <a:solidFill>
                            <a:srgbClr val="F8F5F2"/>
                          </a:solidFill>
                          <a:ea typeface="Noto Sans KR"/>
                        </a:rPr>
                        <a:t> </a:t>
                      </a:r>
                      <a:r>
                        <a:rPr lang="en-US" altLang="ko-KR" sz="1800" b="0" u="none" strike="noStrike" noProof="0" dirty="0">
                          <a:solidFill>
                            <a:srgbClr val="F8F5F2"/>
                          </a:solidFill>
                        </a:rPr>
                        <a:t>Script</a:t>
                      </a:r>
                      <a:endParaRPr lang="ko-KR" altLang="en-US" b="0" dirty="0">
                        <a:solidFill>
                          <a:srgbClr val="F8F5F2"/>
                        </a:solidFill>
                        <a:ea typeface="Noto Sans KR"/>
                      </a:endParaRPr>
                    </a:p>
                    <a:p>
                      <a:pPr marL="342900" lvl="0" indent="-342900">
                        <a:lnSpc>
                          <a:spcPct val="150000"/>
                        </a:lnSpc>
                        <a:buFont typeface="Wingdings"/>
                        <a:buChar char="§"/>
                      </a:pPr>
                      <a:r>
                        <a:rPr lang="en-US" altLang="ko-KR" sz="1800" b="0" u="none" strike="noStrike" noProof="0" dirty="0">
                          <a:solidFill>
                            <a:srgbClr val="F8F5F2"/>
                          </a:solidFill>
                        </a:rPr>
                        <a:t>JQuery</a:t>
                      </a:r>
                      <a:endParaRPr lang="ko-KR" altLang="en-US" b="0" dirty="0">
                        <a:solidFill>
                          <a:srgbClr val="F8F5F2"/>
                        </a:solidFill>
                        <a:ea typeface="Noto Sans KR"/>
                      </a:endParaRPr>
                    </a:p>
                    <a:p>
                      <a:pPr marL="342900" lvl="0" indent="-342900">
                        <a:lnSpc>
                          <a:spcPct val="150000"/>
                        </a:lnSpc>
                        <a:buFont typeface="Wingdings"/>
                        <a:buChar char="§"/>
                      </a:pPr>
                      <a:r>
                        <a:rPr lang="ko-KR" sz="1800" b="0" u="none" strike="noStrike" noProof="0" dirty="0">
                          <a:solidFill>
                            <a:srgbClr val="F8F5F2"/>
                          </a:solidFill>
                          <a:ea typeface="Noto Sans KR"/>
                        </a:rPr>
                        <a:t>vue.js</a:t>
                      </a:r>
                      <a:endParaRPr lang="ko-KR" b="0" dirty="0">
                        <a:solidFill>
                          <a:srgbClr val="F8F5F2"/>
                        </a:solidFill>
                        <a:ea typeface="Noto Sans KR"/>
                      </a:endParaRPr>
                    </a:p>
                  </a:txBody>
                  <a:tcPr marL="182879" marR="274320"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76200">
                      <a:solidFill>
                        <a:srgbClr val="F8F5F2"/>
                      </a:solidFill>
                    </a:lnB>
                    <a:solidFill>
                      <a:srgbClr val="57513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8106415"/>
                  </a:ext>
                </a:extLst>
              </a:tr>
              <a:tr h="1839063">
                <a:tc>
                  <a:txBody>
                    <a:bodyPr/>
                    <a:lstStyle/>
                    <a:p>
                      <a:pPr algn="r" latinLnBrk="1">
                        <a:lnSpc>
                          <a:spcPct val="150000"/>
                        </a:lnSpc>
                      </a:pPr>
                      <a:r>
                        <a:rPr lang="ko-KR" altLang="en-US" sz="2400" b="1" err="1">
                          <a:solidFill>
                            <a:srgbClr val="57513F"/>
                          </a:solidFill>
                          <a:ea typeface="Noto Sans KR"/>
                        </a:rPr>
                        <a:t>DataBase</a:t>
                      </a:r>
                    </a:p>
                  </a:txBody>
                  <a:tcPr marL="182879" marR="274320" anchor="ctr">
                    <a:lnL w="0">
                      <a:noFill/>
                    </a:lnL>
                    <a:lnR w="0">
                      <a:noFill/>
                    </a:lnR>
                    <a:lnT w="76200">
                      <a:solidFill>
                        <a:srgbClr val="F8F5F2"/>
                      </a:solidFill>
                    </a:lnT>
                    <a:lnB w="0"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b="0">
                          <a:solidFill>
                            <a:srgbClr val="F8F5F2"/>
                          </a:solidFill>
                          <a:ea typeface="Noto Sans KR"/>
                        </a:rPr>
                        <a:t>Oracle</a:t>
                      </a:r>
                    </a:p>
                  </a:txBody>
                  <a:tcPr marL="182879" marR="274320" anchor="ctr">
                    <a:lnL w="0">
                      <a:noFill/>
                    </a:lnL>
                    <a:lnR w="0">
                      <a:noFill/>
                    </a:lnR>
                    <a:lnT w="76200">
                      <a:solidFill>
                        <a:srgbClr val="F8F5F2"/>
                      </a:solidFill>
                    </a:lnT>
                    <a:lnB w="0">
                      <a:noFill/>
                    </a:lnB>
                    <a:solidFill>
                      <a:srgbClr val="57513F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>
                        <a:lnSpc>
                          <a:spcPct val="150000"/>
                        </a:lnSpc>
                      </a:pPr>
                      <a:r>
                        <a:rPr lang="ko-KR" altLang="en-US" sz="2400" b="1">
                          <a:solidFill>
                            <a:srgbClr val="57513F"/>
                          </a:solidFill>
                          <a:ea typeface="Noto Sans KR"/>
                        </a:rPr>
                        <a:t>Tool</a:t>
                      </a:r>
                    </a:p>
                  </a:txBody>
                  <a:tcPr marL="182879" marR="274320" anchor="ctr">
                    <a:lnL w="0">
                      <a:noFill/>
                    </a:lnL>
                    <a:lnR w="0">
                      <a:noFill/>
                    </a:lnR>
                    <a:lnT w="76200">
                      <a:solidFill>
                        <a:srgbClr val="F8F5F2"/>
                      </a:solidFill>
                    </a:lnT>
                    <a:lnB w="0"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lvl="0" indent="-285750">
                        <a:lnSpc>
                          <a:spcPct val="150000"/>
                        </a:lnSpc>
                        <a:buFont typeface="Wingdings"/>
                        <a:buChar char="§"/>
                      </a:pPr>
                      <a:r>
                        <a:rPr lang="en-US" altLang="ko-KR" sz="1800" b="0" u="none" strike="noStrike" noProof="0" dirty="0" err="1">
                          <a:solidFill>
                            <a:srgbClr val="F8F5F2"/>
                          </a:solidFill>
                        </a:rPr>
                        <a:t>Jupyternotebook</a:t>
                      </a:r>
                      <a:endParaRPr lang="ko-KR" b="0" dirty="0">
                        <a:solidFill>
                          <a:srgbClr val="F8F5F2"/>
                        </a:solidFill>
                        <a:ea typeface="Noto Sans KR"/>
                      </a:endParaRPr>
                    </a:p>
                    <a:p>
                      <a:pPr marL="285750" lvl="0" indent="-285750">
                        <a:lnSpc>
                          <a:spcPct val="150000"/>
                        </a:lnSpc>
                        <a:buFont typeface="Wingdings"/>
                        <a:buChar char="§"/>
                      </a:pPr>
                      <a:r>
                        <a:rPr lang="en-US" altLang="ko-KR" sz="1800" b="0" u="none" strike="noStrike" noProof="0" dirty="0" err="1">
                          <a:solidFill>
                            <a:srgbClr val="F8F5F2"/>
                          </a:solidFill>
                        </a:rPr>
                        <a:t>Pycharm</a:t>
                      </a:r>
                      <a:endParaRPr lang="en-US" altLang="ko-KR" sz="1800" b="0" u="none" strike="noStrike" noProof="0" dirty="0">
                        <a:solidFill>
                          <a:srgbClr val="F8F5F2"/>
                        </a:solidFill>
                      </a:endParaRPr>
                    </a:p>
                    <a:p>
                      <a:pPr marL="285750" lvl="0" indent="-285750">
                        <a:lnSpc>
                          <a:spcPct val="150000"/>
                        </a:lnSpc>
                        <a:buFont typeface="Wingdings"/>
                        <a:buChar char="§"/>
                      </a:pPr>
                      <a:r>
                        <a:rPr lang="en-US" altLang="ko-KR" sz="1800" b="0" u="none" strike="noStrike" noProof="0" dirty="0">
                          <a:solidFill>
                            <a:srgbClr val="F8F5F2"/>
                          </a:solidFill>
                        </a:rPr>
                        <a:t>IntelliJ</a:t>
                      </a:r>
                      <a:endParaRPr lang="ko-KR" altLang="en-US" b="0" dirty="0">
                        <a:solidFill>
                          <a:srgbClr val="F8F5F2"/>
                        </a:solidFill>
                        <a:ea typeface="Noto Sans KR"/>
                      </a:endParaRPr>
                    </a:p>
                    <a:p>
                      <a:pPr marL="285750" lvl="0" indent="-285750">
                        <a:lnSpc>
                          <a:spcPct val="150000"/>
                        </a:lnSpc>
                        <a:buFont typeface="Wingdings"/>
                        <a:buChar char="§"/>
                      </a:pPr>
                      <a:r>
                        <a:rPr lang="ko-KR" sz="1800" b="0" u="none" strike="noStrike" noProof="0" dirty="0" err="1">
                          <a:solidFill>
                            <a:srgbClr val="F8F5F2"/>
                          </a:solidFill>
                          <a:ea typeface="Noto Sans KR"/>
                        </a:rPr>
                        <a:t>SqlDeveloper</a:t>
                      </a:r>
                      <a:endParaRPr lang="ko-KR" b="0" dirty="0">
                        <a:solidFill>
                          <a:srgbClr val="F8F5F2"/>
                        </a:solidFill>
                        <a:ea typeface="Noto Sans KR"/>
                      </a:endParaRPr>
                    </a:p>
                  </a:txBody>
                  <a:tcPr marL="182879" marR="274320" anchor="ctr">
                    <a:lnL w="0">
                      <a:noFill/>
                    </a:lnL>
                    <a:lnR w="0">
                      <a:noFill/>
                    </a:lnR>
                    <a:lnT w="76200">
                      <a:solidFill>
                        <a:srgbClr val="F8F5F2"/>
                      </a:solidFill>
                    </a:lnT>
                    <a:lnB w="0">
                      <a:noFill/>
                    </a:lnB>
                    <a:solidFill>
                      <a:srgbClr val="57513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1752485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0C7EB025-8F17-350F-FC35-D32D2276FC6A}"/>
              </a:ext>
            </a:extLst>
          </p:cNvPr>
          <p:cNvSpPr txBox="1"/>
          <p:nvPr/>
        </p:nvSpPr>
        <p:spPr>
          <a:xfrm>
            <a:off x="746667" y="297652"/>
            <a:ext cx="4469493" cy="707886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4000" b="1">
                <a:solidFill>
                  <a:srgbClr val="57513F"/>
                </a:solidFill>
                <a:latin typeface="Noto Sans KR Medium" panose="020B0600000000000000" pitchFamily="34" charset="-127"/>
                <a:ea typeface="Noto Sans KR Medium"/>
              </a:rPr>
              <a:t>프로젝트 개발환경</a:t>
            </a:r>
            <a:endParaRPr lang="ko-KR" altLang="en-US" sz="4000" b="1">
              <a:solidFill>
                <a:srgbClr val="57513F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97B02DA2-17F7-EBBE-FE7F-FC3549729E4A}"/>
              </a:ext>
            </a:extLst>
          </p:cNvPr>
          <p:cNvCxnSpPr/>
          <p:nvPr/>
        </p:nvCxnSpPr>
        <p:spPr>
          <a:xfrm>
            <a:off x="3432543" y="2954078"/>
            <a:ext cx="2597889" cy="1773"/>
          </a:xfrm>
          <a:prstGeom prst="straightConnector1">
            <a:avLst/>
          </a:prstGeom>
          <a:ln w="28575">
            <a:solidFill>
              <a:srgbClr val="88735E"/>
            </a:solidFill>
            <a:prstDash val="sysDot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CF53230-34DF-67FC-DCB2-564048B9555C}"/>
              </a:ext>
            </a:extLst>
          </p:cNvPr>
          <p:cNvSpPr txBox="1"/>
          <p:nvPr/>
        </p:nvSpPr>
        <p:spPr>
          <a:xfrm>
            <a:off x="11749851" y="6519331"/>
            <a:ext cx="442149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200" b="1" dirty="0">
                <a:solidFill>
                  <a:srgbClr val="A19891"/>
                </a:solidFill>
                <a:ea typeface="Noto Sans KR Medium"/>
              </a:rPr>
              <a:t> 6</a:t>
            </a:r>
          </a:p>
        </p:txBody>
      </p:sp>
    </p:spTree>
    <p:extLst>
      <p:ext uri="{BB962C8B-B14F-4D97-AF65-F5344CB8AC3E}">
        <p14:creationId xmlns:p14="http://schemas.microsoft.com/office/powerpoint/2010/main" val="3012945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46667" y="297652"/>
            <a:ext cx="2930610" cy="707886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4000" b="1" dirty="0">
                <a:solidFill>
                  <a:srgbClr val="57513F"/>
                </a:solidFill>
                <a:latin typeface="Noto Sans KR Medium" panose="020B0600000000000000" pitchFamily="34" charset="-127"/>
                <a:ea typeface="Noto Sans KR Medium"/>
              </a:rPr>
              <a:t>메인 페이지</a:t>
            </a:r>
            <a:endParaRPr lang="ko-KR" altLang="en-US" sz="4000" b="1" dirty="0">
              <a:solidFill>
                <a:srgbClr val="57513F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66CED17-1F68-1238-1437-3F4B4CC612C0}"/>
              </a:ext>
            </a:extLst>
          </p:cNvPr>
          <p:cNvSpPr txBox="1"/>
          <p:nvPr/>
        </p:nvSpPr>
        <p:spPr>
          <a:xfrm>
            <a:off x="11749851" y="6519331"/>
            <a:ext cx="442149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200" b="1" dirty="0">
                <a:solidFill>
                  <a:srgbClr val="A19891"/>
                </a:solidFill>
                <a:ea typeface="Noto Sans KR Medium"/>
              </a:rPr>
              <a:t> 7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667" y="1005538"/>
            <a:ext cx="9802298" cy="5513793"/>
          </a:xfrm>
          <a:prstGeom prst="rect">
            <a:avLst/>
          </a:prstGeom>
          <a:effectLst>
            <a:outerShdw blurRad="50800" dist="12700" dir="2700000" algn="tl" rotWithShape="0">
              <a:prstClr val="black">
                <a:alpha val="1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89199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650523" cy="707537"/>
          </a:xfrm>
        </p:spPr>
        <p:txBody>
          <a:bodyPr/>
          <a:lstStyle/>
          <a:p>
            <a:r>
              <a:rPr lang="ko-KR" altLang="en-US" dirty="0" smtClean="0"/>
              <a:t>추천 알고리즘 순서도</a:t>
            </a:r>
            <a:endParaRPr lang="ko-KR" altLang="en-US" dirty="0"/>
          </a:p>
        </p:txBody>
      </p:sp>
      <p:sp>
        <p:nvSpPr>
          <p:cNvPr id="4" name="순서도: 대체 처리 3"/>
          <p:cNvSpPr/>
          <p:nvPr/>
        </p:nvSpPr>
        <p:spPr>
          <a:xfrm>
            <a:off x="641840" y="1143000"/>
            <a:ext cx="2312376" cy="852854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쿠키를 통한 사용자 관심 </a:t>
            </a:r>
            <a:r>
              <a:rPr lang="ko-KR" altLang="en-US" smtClean="0"/>
              <a:t>분야 수집</a:t>
            </a:r>
            <a:endParaRPr lang="en-US" altLang="ko-KR" dirty="0" smtClean="0"/>
          </a:p>
        </p:txBody>
      </p:sp>
      <p:sp>
        <p:nvSpPr>
          <p:cNvPr id="5" name="순서도: 데이터 4"/>
          <p:cNvSpPr/>
          <p:nvPr/>
        </p:nvSpPr>
        <p:spPr>
          <a:xfrm>
            <a:off x="641840" y="2373922"/>
            <a:ext cx="2189286" cy="958362"/>
          </a:xfrm>
          <a:prstGeom prst="flowChartInputOutp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코드 번호 </a:t>
            </a:r>
            <a:r>
              <a:rPr lang="ko-KR" altLang="en-US" dirty="0" smtClean="0"/>
              <a:t>입력</a:t>
            </a:r>
            <a:endParaRPr lang="en-US" altLang="ko-KR" dirty="0"/>
          </a:p>
        </p:txBody>
      </p:sp>
      <p:sp>
        <p:nvSpPr>
          <p:cNvPr id="6" name="직사각형 5"/>
          <p:cNvSpPr/>
          <p:nvPr/>
        </p:nvSpPr>
        <p:spPr>
          <a:xfrm>
            <a:off x="641840" y="3675185"/>
            <a:ext cx="2233245" cy="8352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해당 코드의 태그 수집</a:t>
            </a:r>
            <a:r>
              <a:rPr lang="en-US" altLang="ko-KR" dirty="0" smtClean="0"/>
              <a:t>(</a:t>
            </a:r>
            <a:r>
              <a:rPr lang="ko-KR" altLang="en-US" dirty="0" smtClean="0"/>
              <a:t>중복 제외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681405" y="4853355"/>
            <a:ext cx="2351941" cy="8616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개별 관광지의 태그가 수집된 태그에 모두 있는 장소 선정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3776297" y="4853354"/>
            <a:ext cx="2351941" cy="8616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선정된 장소 수집 후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랜덤 초이스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98881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43607" y="102455"/>
            <a:ext cx="6582508" cy="1022960"/>
          </a:xfrm>
        </p:spPr>
        <p:txBody>
          <a:bodyPr>
            <a:normAutofit/>
          </a:bodyPr>
          <a:lstStyle/>
          <a:p>
            <a:r>
              <a:rPr lang="ko-KR" altLang="en-US" sz="4400" dirty="0" err="1" smtClean="0"/>
              <a:t>시계열</a:t>
            </a:r>
            <a:r>
              <a:rPr lang="ko-KR" altLang="en-US" sz="4400" dirty="0" smtClean="0"/>
              <a:t> 분석 과정 설명</a:t>
            </a:r>
            <a:endParaRPr lang="ko-KR" altLang="en-US" sz="44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98938" y="5071638"/>
            <a:ext cx="11799278" cy="1645684"/>
          </a:xfrm>
        </p:spPr>
        <p:txBody>
          <a:bodyPr/>
          <a:lstStyle/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2109" y="254978"/>
            <a:ext cx="4659922" cy="2759642"/>
          </a:xfrm>
          <a:prstGeom prst="rect">
            <a:avLst/>
          </a:prstGeom>
        </p:spPr>
      </p:pic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7038170"/>
              </p:ext>
            </p:extLst>
          </p:nvPr>
        </p:nvGraphicFramePr>
        <p:xfrm>
          <a:off x="7192109" y="3125864"/>
          <a:ext cx="4659922" cy="18345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3964">
                  <a:extLst>
                    <a:ext uri="{9D8B030D-6E8A-4147-A177-3AD203B41FA5}">
                      <a16:colId xmlns:a16="http://schemas.microsoft.com/office/drawing/2014/main" val="3540762289"/>
                    </a:ext>
                  </a:extLst>
                </a:gridCol>
                <a:gridCol w="3095958">
                  <a:extLst>
                    <a:ext uri="{9D8B030D-6E8A-4147-A177-3AD203B41FA5}">
                      <a16:colId xmlns:a16="http://schemas.microsoft.com/office/drawing/2014/main" val="3143560265"/>
                    </a:ext>
                  </a:extLst>
                </a:gridCol>
              </a:tblGrid>
              <a:tr h="45673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기본 데이터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2001</a:t>
                      </a:r>
                      <a:r>
                        <a:rPr lang="ko-KR" altLang="en-US" sz="1200" dirty="0" smtClean="0"/>
                        <a:t>년 </a:t>
                      </a:r>
                      <a:r>
                        <a:rPr lang="en-US" altLang="ko-KR" sz="1200" dirty="0" smtClean="0"/>
                        <a:t>1</a:t>
                      </a:r>
                      <a:r>
                        <a:rPr lang="ko-KR" altLang="en-US" sz="1200" dirty="0" smtClean="0"/>
                        <a:t>월 </a:t>
                      </a:r>
                      <a:r>
                        <a:rPr lang="en-US" altLang="ko-KR" sz="1200" dirty="0" smtClean="0"/>
                        <a:t>~ 2022</a:t>
                      </a:r>
                      <a:r>
                        <a:rPr lang="ko-KR" altLang="en-US" sz="1200" dirty="0" smtClean="0"/>
                        <a:t>년 </a:t>
                      </a:r>
                      <a:r>
                        <a:rPr lang="en-US" altLang="ko-KR" sz="1200" dirty="0" smtClean="0"/>
                        <a:t>11</a:t>
                      </a:r>
                      <a:r>
                        <a:rPr lang="ko-KR" altLang="en-US" sz="1200" dirty="0" smtClean="0"/>
                        <a:t>월</a:t>
                      </a:r>
                      <a:endParaRPr lang="en-US" altLang="ko-KR" sz="120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 smtClean="0"/>
                        <a:t>월단위</a:t>
                      </a:r>
                      <a:r>
                        <a:rPr lang="ko-KR" altLang="en-US" sz="1200" dirty="0" smtClean="0"/>
                        <a:t> 제주도 방문자수</a:t>
                      </a:r>
                      <a:endParaRPr lang="en-US" altLang="ko-KR" sz="120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0555044"/>
                  </a:ext>
                </a:extLst>
              </a:tr>
              <a:tr h="43914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Y</a:t>
                      </a:r>
                      <a:r>
                        <a:rPr lang="ko-KR" altLang="en-US" sz="1200" dirty="0" smtClean="0"/>
                        <a:t>축 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방문자 수</a:t>
                      </a:r>
                      <a:r>
                        <a:rPr lang="en-US" altLang="ko-KR" sz="1200" dirty="0" smtClean="0"/>
                        <a:t>(</a:t>
                      </a:r>
                      <a:r>
                        <a:rPr lang="ko-KR" altLang="en-US" sz="1200" dirty="0" smtClean="0"/>
                        <a:t>단위 </a:t>
                      </a:r>
                      <a:r>
                        <a:rPr lang="en-US" altLang="ko-KR" sz="1200" dirty="0" smtClean="0"/>
                        <a:t>1000</a:t>
                      </a:r>
                      <a:r>
                        <a:rPr lang="ko-KR" altLang="en-US" sz="1200" dirty="0" smtClean="0"/>
                        <a:t>명</a:t>
                      </a:r>
                      <a:r>
                        <a:rPr lang="en-US" altLang="ko-KR" sz="1200" dirty="0" smtClean="0"/>
                        <a:t>)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364592"/>
                  </a:ext>
                </a:extLst>
              </a:tr>
              <a:tr h="30861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X</a:t>
                      </a:r>
                      <a:r>
                        <a:rPr lang="ko-KR" altLang="en-US" sz="1200" dirty="0" smtClean="0"/>
                        <a:t>축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연도 및 월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3063704"/>
                  </a:ext>
                </a:extLst>
              </a:tr>
              <a:tr h="28493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Actual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en-US" altLang="ko-KR" sz="1200" dirty="0" smtClean="0"/>
                        <a:t>Y (</a:t>
                      </a:r>
                      <a:r>
                        <a:rPr lang="ko-KR" altLang="en-US" sz="1200" dirty="0" smtClean="0"/>
                        <a:t>까만 점</a:t>
                      </a:r>
                      <a:r>
                        <a:rPr lang="en-US" altLang="ko-KR" sz="1200" dirty="0" smtClean="0"/>
                        <a:t>) 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실제 방문자수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5093594"/>
                  </a:ext>
                </a:extLst>
              </a:tr>
              <a:tr h="34464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Yhat1 (</a:t>
                      </a:r>
                      <a:r>
                        <a:rPr lang="ko-KR" altLang="en-US" sz="1200" dirty="0" smtClean="0"/>
                        <a:t>파란 선</a:t>
                      </a:r>
                      <a:r>
                        <a:rPr lang="en-US" altLang="ko-KR" sz="1200" dirty="0" smtClean="0"/>
                        <a:t>) 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 smtClean="0"/>
                        <a:t>머신러닝을</a:t>
                      </a:r>
                      <a:r>
                        <a:rPr lang="ko-KR" altLang="en-US" sz="1200" dirty="0" smtClean="0"/>
                        <a:t> 통한 </a:t>
                      </a:r>
                      <a:r>
                        <a:rPr lang="ko-KR" altLang="en-US" sz="1200" dirty="0" err="1" smtClean="0"/>
                        <a:t>예측치</a:t>
                      </a:r>
                      <a:r>
                        <a:rPr lang="en-US" altLang="ko-KR" sz="1200" dirty="0" smtClean="0"/>
                        <a:t> 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229132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387927" y="1274618"/>
            <a:ext cx="67056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학습 데이터 </a:t>
            </a:r>
            <a:r>
              <a:rPr lang="en-US" altLang="ko-KR" dirty="0" smtClean="0"/>
              <a:t>: 2022</a:t>
            </a:r>
            <a:r>
              <a:rPr lang="ko-KR" altLang="en-US" dirty="0" smtClean="0"/>
              <a:t>년 </a:t>
            </a:r>
            <a:r>
              <a:rPr lang="en-US" altLang="ko-KR" dirty="0" smtClean="0"/>
              <a:t>01</a:t>
            </a:r>
            <a:r>
              <a:rPr lang="ko-KR" altLang="en-US" dirty="0" smtClean="0"/>
              <a:t>월 이전 자료</a:t>
            </a:r>
            <a:endParaRPr lang="en-US" altLang="ko-KR" dirty="0" smtClean="0"/>
          </a:p>
          <a:p>
            <a:r>
              <a:rPr lang="ko-KR" altLang="en-US" dirty="0" smtClean="0"/>
              <a:t>테스트 데이터 </a:t>
            </a:r>
            <a:r>
              <a:rPr lang="en-US" altLang="ko-KR" dirty="0" smtClean="0"/>
              <a:t>: 2022</a:t>
            </a:r>
            <a:r>
              <a:rPr lang="ko-KR" altLang="en-US" dirty="0" smtClean="0"/>
              <a:t>년 </a:t>
            </a:r>
            <a:r>
              <a:rPr lang="en-US" altLang="ko-KR" dirty="0" smtClean="0"/>
              <a:t>01</a:t>
            </a:r>
            <a:r>
              <a:rPr lang="ko-KR" altLang="en-US" dirty="0" smtClean="0"/>
              <a:t>월 포함 이후 자료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사용 </a:t>
            </a:r>
            <a:r>
              <a:rPr lang="ko-KR" altLang="en-US" dirty="0" err="1" smtClean="0"/>
              <a:t>머신러닝</a:t>
            </a:r>
            <a:r>
              <a:rPr lang="ko-KR" altLang="en-US" dirty="0" smtClean="0"/>
              <a:t> </a:t>
            </a:r>
            <a:r>
              <a:rPr lang="en-US" altLang="ko-KR" dirty="0"/>
              <a:t>: </a:t>
            </a:r>
            <a:r>
              <a:rPr lang="en-US" altLang="ko-KR" dirty="0" err="1"/>
              <a:t>NeuralProphet</a:t>
            </a:r>
            <a:endParaRPr lang="en-US" altLang="ko-KR" dirty="0" smtClean="0"/>
          </a:p>
          <a:p>
            <a:r>
              <a:rPr lang="ko-KR" altLang="en-US" dirty="0" smtClean="0"/>
              <a:t>설정 옵션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연간 계절성 설정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학습횟수</a:t>
            </a:r>
            <a:r>
              <a:rPr lang="ko-KR" altLang="en-US" dirty="0" smtClean="0"/>
              <a:t> </a:t>
            </a:r>
            <a:r>
              <a:rPr lang="en-US" altLang="ko-KR" dirty="0" smtClean="0"/>
              <a:t>75, </a:t>
            </a:r>
            <a:r>
              <a:rPr lang="ko-KR" altLang="en-US" dirty="0" err="1" smtClean="0"/>
              <a:t>배치사이즈</a:t>
            </a:r>
            <a:r>
              <a:rPr lang="ko-KR" altLang="en-US" dirty="0" smtClean="0"/>
              <a:t> </a:t>
            </a:r>
            <a:r>
              <a:rPr lang="en-US" altLang="ko-KR" dirty="0" smtClean="0"/>
              <a:t>:110,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</a:t>
            </a:r>
            <a:r>
              <a:rPr lang="ko-KR" altLang="en-US" dirty="0" err="1" smtClean="0"/>
              <a:t>학습률</a:t>
            </a:r>
            <a:r>
              <a:rPr lang="ko-KR" altLang="en-US" dirty="0" smtClean="0"/>
              <a:t> </a:t>
            </a:r>
            <a:r>
              <a:rPr lang="en-US" altLang="ko-KR" dirty="0" smtClean="0"/>
              <a:t>0.1, </a:t>
            </a:r>
            <a:r>
              <a:rPr lang="ko-KR" altLang="en-US" dirty="0" err="1" smtClean="0"/>
              <a:t>은닉층에대한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차원수</a:t>
            </a:r>
            <a:r>
              <a:rPr lang="ko-KR" altLang="en-US" dirty="0" smtClean="0"/>
              <a:t>  </a:t>
            </a:r>
            <a:r>
              <a:rPr lang="en-US" altLang="ko-KR" dirty="0" smtClean="0"/>
              <a:t>1,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</a:t>
            </a:r>
            <a:r>
              <a:rPr lang="ko-KR" altLang="en-US" dirty="0" smtClean="0"/>
              <a:t>트렌드 변화 포인트 </a:t>
            </a:r>
            <a:r>
              <a:rPr lang="en-US" altLang="ko-KR" dirty="0" smtClean="0"/>
              <a:t>1, </a:t>
            </a:r>
            <a:r>
              <a:rPr lang="ko-KR" altLang="en-US" dirty="0" smtClean="0"/>
              <a:t>예측시간단계 </a:t>
            </a:r>
            <a:r>
              <a:rPr lang="en-US" altLang="ko-KR" dirty="0" smtClean="0"/>
              <a:t>10,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예측단위</a:t>
            </a:r>
            <a:r>
              <a:rPr lang="en-US" altLang="ko-KR" dirty="0" smtClean="0"/>
              <a:t> 1</a:t>
            </a:r>
          </a:p>
          <a:p>
            <a:r>
              <a:rPr lang="ko-KR" altLang="en-US" dirty="0" smtClean="0"/>
              <a:t>과정</a:t>
            </a:r>
            <a:r>
              <a:rPr lang="en-US" altLang="ko-KR" dirty="0" smtClean="0"/>
              <a:t>: </a:t>
            </a:r>
            <a:r>
              <a:rPr lang="ko-KR" altLang="en-US" dirty="0" smtClean="0"/>
              <a:t>학습데이터를 통해 </a:t>
            </a:r>
            <a:r>
              <a:rPr lang="en-US" altLang="ko-KR" dirty="0" smtClean="0"/>
              <a:t>75</a:t>
            </a:r>
            <a:r>
              <a:rPr lang="ko-KR" altLang="en-US" dirty="0" smtClean="0"/>
              <a:t>차례 </a:t>
            </a:r>
            <a:r>
              <a:rPr lang="ko-KR" altLang="en-US" dirty="0" err="1" smtClean="0"/>
              <a:t>학습후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학습데이터</a:t>
            </a:r>
            <a:r>
              <a:rPr lang="ko-KR" altLang="en-US" dirty="0" smtClean="0"/>
              <a:t> 예측 및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      </a:t>
            </a:r>
            <a:r>
              <a:rPr lang="ko-KR" altLang="en-US" dirty="0" smtClean="0"/>
              <a:t>테스트 데이터 예측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      </a:t>
            </a:r>
            <a:r>
              <a:rPr lang="ko-KR" altLang="en-US" dirty="0" smtClean="0"/>
              <a:t>이를 바탕으로 기본 데이터에 없는 미래 예상치 도출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      </a:t>
            </a:r>
            <a:r>
              <a:rPr lang="ko-KR" altLang="en-US" dirty="0" smtClean="0"/>
              <a:t>미래 예상치는 </a:t>
            </a:r>
            <a:r>
              <a:rPr lang="en-US" altLang="ko-KR" dirty="0" smtClean="0"/>
              <a:t>2022</a:t>
            </a:r>
            <a:r>
              <a:rPr lang="ko-KR" altLang="en-US" dirty="0" smtClean="0"/>
              <a:t>년 </a:t>
            </a:r>
            <a:r>
              <a:rPr lang="en-US" altLang="ko-KR" dirty="0" smtClean="0"/>
              <a:t>2</a:t>
            </a:r>
            <a:r>
              <a:rPr lang="ko-KR" altLang="en-US" dirty="0" smtClean="0"/>
              <a:t>월</a:t>
            </a:r>
            <a:r>
              <a:rPr lang="en-US" altLang="ko-KR" dirty="0" smtClean="0"/>
              <a:t>~2022</a:t>
            </a:r>
            <a:r>
              <a:rPr lang="ko-KR" altLang="en-US" dirty="0" smtClean="0"/>
              <a:t>년 </a:t>
            </a:r>
            <a:r>
              <a:rPr lang="en-US" altLang="ko-KR" dirty="0" smtClean="0"/>
              <a:t>12</a:t>
            </a:r>
            <a:r>
              <a:rPr lang="ko-KR" altLang="en-US" dirty="0" smtClean="0"/>
              <a:t>월을 </a:t>
            </a:r>
            <a:r>
              <a:rPr lang="en-US" altLang="ko-KR" dirty="0" smtClean="0"/>
              <a:t>Yhat1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2022</a:t>
            </a:r>
            <a:r>
              <a:rPr lang="ko-KR" altLang="en-US" dirty="0" smtClean="0"/>
              <a:t>년 </a:t>
            </a:r>
            <a:r>
              <a:rPr lang="en-US" altLang="ko-KR" dirty="0" smtClean="0"/>
              <a:t>3</a:t>
            </a:r>
            <a:r>
              <a:rPr lang="ko-KR" altLang="en-US" dirty="0" smtClean="0"/>
              <a:t>월</a:t>
            </a:r>
            <a:r>
              <a:rPr lang="en-US" altLang="ko-KR" dirty="0" smtClean="0"/>
              <a:t>~2023</a:t>
            </a:r>
            <a:r>
              <a:rPr lang="ko-KR" altLang="en-US" dirty="0" smtClean="0"/>
              <a:t>년 </a:t>
            </a:r>
            <a:r>
              <a:rPr lang="en-US" altLang="ko-KR" dirty="0" smtClean="0"/>
              <a:t>1</a:t>
            </a:r>
            <a:r>
              <a:rPr lang="ko-KR" altLang="en-US" dirty="0" smtClean="0"/>
              <a:t>월을 </a:t>
            </a:r>
            <a:r>
              <a:rPr lang="en-US" altLang="ko-KR" dirty="0" smtClean="0"/>
              <a:t>Yhat2</a:t>
            </a:r>
            <a:r>
              <a:rPr lang="ko-KR" altLang="en-US" dirty="0" smtClean="0"/>
              <a:t>와 같이 </a:t>
            </a:r>
            <a:r>
              <a:rPr lang="en-US" altLang="ko-KR" dirty="0" smtClean="0"/>
              <a:t>10</a:t>
            </a:r>
            <a:r>
              <a:rPr lang="ko-KR" altLang="en-US" dirty="0" smtClean="0"/>
              <a:t>개 </a:t>
            </a:r>
            <a:r>
              <a:rPr lang="ko-KR" altLang="en-US" dirty="0" err="1" smtClean="0"/>
              <a:t>예상치로</a:t>
            </a:r>
            <a:r>
              <a:rPr lang="ko-KR" altLang="en-US" dirty="0" smtClean="0"/>
              <a:t>      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      </a:t>
            </a:r>
            <a:r>
              <a:rPr lang="ko-KR" altLang="en-US" dirty="0" smtClean="0"/>
              <a:t>출력되며 예상된 같은 월의 평균 값으로 예상치를 선정</a:t>
            </a:r>
            <a:endParaRPr lang="en-US" altLang="ko-KR" dirty="0" smtClean="0"/>
          </a:p>
          <a:p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770894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349</TotalTime>
  <Words>414</Words>
  <Application>Microsoft Office PowerPoint</Application>
  <PresentationFormat>와이드스크린</PresentationFormat>
  <Paragraphs>135</Paragraphs>
  <Slides>16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3" baseType="lpstr">
      <vt:lpstr>Noto Sans KR</vt:lpstr>
      <vt:lpstr>Noto Sans KR Light</vt:lpstr>
      <vt:lpstr>Noto Sans KR Medium</vt:lpstr>
      <vt:lpstr>맑은 고딕</vt:lpstr>
      <vt:lpstr>Arial</vt:lpstr>
      <vt:lpstr>Wingdings</vt:lpstr>
      <vt:lpstr>Office 테마</vt:lpstr>
      <vt:lpstr>렌터카 정보 &amp; 제주 여행 데이터 분석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추천 알고리즘 순서도</vt:lpstr>
      <vt:lpstr>시계열 분석 과정 설명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데이터분석</dc:title>
  <dc:creator>tj</dc:creator>
  <cp:lastModifiedBy>tj</cp:lastModifiedBy>
  <cp:revision>220</cp:revision>
  <dcterms:created xsi:type="dcterms:W3CDTF">2023-01-13T01:26:27Z</dcterms:created>
  <dcterms:modified xsi:type="dcterms:W3CDTF">2023-02-21T09:50:11Z</dcterms:modified>
</cp:coreProperties>
</file>